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51206400" cy="39319200"/>
  <p:notesSz cx="6858000" cy="9144000"/>
  <p:embeddedFontLst>
    <p:embeddedFont>
      <p:font typeface="Amaranth" panose="02000503050000020004" pitchFamily="2" charset="77"/>
      <p:regular r:id="rId3"/>
    </p:embeddedFont>
    <p:embeddedFont>
      <p:font typeface="Cambria Math" panose="02040503050406030204" pitchFamily="18" charset="0"/>
      <p:regular r:id="rId4"/>
    </p:embeddedFont>
    <p:embeddedFont>
      <p:font typeface="Titillium Web" pitchFamily="2" charset="77"/>
      <p:regular r:id="rId5"/>
      <p:bold r:id="rId6"/>
      <p:italic r:id="rId7"/>
      <p:boldItalic r:id="rId8"/>
    </p:embeddedFont>
  </p:embeddedFontLst>
  <p:custDataLst>
    <p:tags r:id="rId9"/>
  </p:custDataLst>
  <p:defaultTextStyle>
    <a:defPPr>
      <a:defRPr lang="en-US"/>
    </a:defPPr>
    <a:lvl1pPr algn="l" rtl="0" fontAlgn="base">
      <a:spcBef>
        <a:spcPct val="0"/>
      </a:spcBef>
      <a:spcAft>
        <a:spcPct val="0"/>
      </a:spcAft>
      <a:defRPr sz="5302" kern="1200">
        <a:solidFill>
          <a:schemeClr val="tx1"/>
        </a:solidFill>
        <a:latin typeface="Arial"/>
        <a:ea typeface="+mn-ea"/>
        <a:cs typeface="+mn-cs"/>
      </a:defRPr>
    </a:lvl1pPr>
    <a:lvl2pPr marL="538723" algn="l" rtl="0" fontAlgn="base">
      <a:spcBef>
        <a:spcPct val="0"/>
      </a:spcBef>
      <a:spcAft>
        <a:spcPct val="0"/>
      </a:spcAft>
      <a:defRPr sz="5302" kern="1200">
        <a:solidFill>
          <a:schemeClr val="tx1"/>
        </a:solidFill>
        <a:latin typeface="Arial"/>
        <a:ea typeface="+mn-ea"/>
        <a:cs typeface="+mn-cs"/>
      </a:defRPr>
    </a:lvl2pPr>
    <a:lvl3pPr marL="1077447" algn="l" rtl="0" fontAlgn="base">
      <a:spcBef>
        <a:spcPct val="0"/>
      </a:spcBef>
      <a:spcAft>
        <a:spcPct val="0"/>
      </a:spcAft>
      <a:defRPr sz="5302" kern="1200">
        <a:solidFill>
          <a:schemeClr val="tx1"/>
        </a:solidFill>
        <a:latin typeface="Arial"/>
        <a:ea typeface="+mn-ea"/>
        <a:cs typeface="+mn-cs"/>
      </a:defRPr>
    </a:lvl3pPr>
    <a:lvl4pPr marL="1616171" algn="l" rtl="0" fontAlgn="base">
      <a:spcBef>
        <a:spcPct val="0"/>
      </a:spcBef>
      <a:spcAft>
        <a:spcPct val="0"/>
      </a:spcAft>
      <a:defRPr sz="5302" kern="1200">
        <a:solidFill>
          <a:schemeClr val="tx1"/>
        </a:solidFill>
        <a:latin typeface="Arial"/>
        <a:ea typeface="+mn-ea"/>
        <a:cs typeface="+mn-cs"/>
      </a:defRPr>
    </a:lvl4pPr>
    <a:lvl5pPr marL="2154894" algn="l" rtl="0" fontAlgn="base">
      <a:spcBef>
        <a:spcPct val="0"/>
      </a:spcBef>
      <a:spcAft>
        <a:spcPct val="0"/>
      </a:spcAft>
      <a:defRPr sz="5302" kern="1200">
        <a:solidFill>
          <a:schemeClr val="tx1"/>
        </a:solidFill>
        <a:latin typeface="Arial"/>
        <a:ea typeface="+mn-ea"/>
        <a:cs typeface="+mn-cs"/>
      </a:defRPr>
    </a:lvl5pPr>
    <a:lvl6pPr marL="2693618" algn="l" defTabSz="1077447" rtl="0" eaLnBrk="1" latinLnBrk="0" hangingPunct="1">
      <a:defRPr sz="5302" kern="1200">
        <a:solidFill>
          <a:schemeClr val="tx1"/>
        </a:solidFill>
        <a:latin typeface="Arial"/>
        <a:ea typeface="+mn-ea"/>
        <a:cs typeface="+mn-cs"/>
      </a:defRPr>
    </a:lvl6pPr>
    <a:lvl7pPr marL="3232341" algn="l" defTabSz="1077447" rtl="0" eaLnBrk="1" latinLnBrk="0" hangingPunct="1">
      <a:defRPr sz="5302" kern="1200">
        <a:solidFill>
          <a:schemeClr val="tx1"/>
        </a:solidFill>
        <a:latin typeface="Arial"/>
        <a:ea typeface="+mn-ea"/>
        <a:cs typeface="+mn-cs"/>
      </a:defRPr>
    </a:lvl7pPr>
    <a:lvl8pPr marL="3771066" algn="l" defTabSz="1077447" rtl="0" eaLnBrk="1" latinLnBrk="0" hangingPunct="1">
      <a:defRPr sz="5302" kern="1200">
        <a:solidFill>
          <a:schemeClr val="tx1"/>
        </a:solidFill>
        <a:latin typeface="Arial"/>
        <a:ea typeface="+mn-ea"/>
        <a:cs typeface="+mn-cs"/>
      </a:defRPr>
    </a:lvl8pPr>
    <a:lvl9pPr marL="4309790" algn="l" defTabSz="1077447" rtl="0" eaLnBrk="1" latinLnBrk="0" hangingPunct="1">
      <a:defRPr sz="5302"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2384" userDrawn="1">
          <p15:clr>
            <a:srgbClr val="A4A3A4"/>
          </p15:clr>
        </p15:guide>
        <p15:guide id="2" pos="16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p:cViewPr>
        <p:scale>
          <a:sx n="60" d="100"/>
          <a:sy n="60" d="100"/>
        </p:scale>
        <p:origin x="2736" y="-1672"/>
      </p:cViewPr>
      <p:guideLst>
        <p:guide orient="horz" pos="12384"/>
        <p:guide pos="1612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tableStyles" Target="tableStyle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viewProps" Target="viewProps.xml"/><Relationship Id="rId5" Type="http://schemas.openxmlformats.org/officeDocument/2006/relationships/font" Target="fonts/font3.fntdata"/><Relationship Id="rId10" Type="http://schemas.openxmlformats.org/officeDocument/2006/relationships/presProps" Target="presProps.xml"/><Relationship Id="rId4" Type="http://schemas.openxmlformats.org/officeDocument/2006/relationships/font" Target="fonts/font2.fntdata"/><Relationship Id="rId9"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1221" y="12215195"/>
            <a:ext cx="43523958" cy="8426626"/>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7680592" y="22280123"/>
            <a:ext cx="35845221" cy="10049757"/>
          </a:xfrm>
        </p:spPr>
        <p:txBody>
          <a:bodyPr/>
          <a:lstStyle>
            <a:defPPr>
              <a:defRPr kern="1200"/>
            </a:defPPr>
            <a:lvl1pPr marL="0" indent="0" algn="ctr">
              <a:buNone/>
              <a:defRPr/>
            </a:lvl1pPr>
            <a:lvl2pPr marL="533415" indent="0" algn="ctr">
              <a:buNone/>
              <a:defRPr/>
            </a:lvl2pPr>
            <a:lvl3pPr marL="1066830" indent="0" algn="ctr">
              <a:buNone/>
              <a:defRPr/>
            </a:lvl3pPr>
            <a:lvl4pPr marL="1600246" indent="0" algn="ctr">
              <a:buNone/>
              <a:defRPr/>
            </a:lvl4pPr>
            <a:lvl5pPr marL="2133661" indent="0" algn="ctr">
              <a:buNone/>
              <a:defRPr/>
            </a:lvl5pPr>
            <a:lvl6pPr marL="2667076" indent="0" algn="ctr">
              <a:buNone/>
              <a:defRPr/>
            </a:lvl6pPr>
            <a:lvl7pPr marL="3200491" indent="0" algn="ctr">
              <a:buNone/>
              <a:defRPr/>
            </a:lvl7pPr>
            <a:lvl8pPr marL="3733907" indent="0" algn="ctr">
              <a:buNone/>
              <a:defRPr/>
            </a:lvl8pPr>
            <a:lvl9pPr marL="4267322"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9781D505-ABFC-493F-8858-9F27839AE9BB}" type="slidenum">
              <a:rPr lang="en-US"/>
              <a:pPr>
                <a:defRPr/>
              </a:pPr>
              <a:t>‹#›</a:t>
            </a:fld>
            <a:endParaRPr lang="en-US"/>
          </a:p>
        </p:txBody>
      </p:sp>
    </p:spTree>
    <p:extLst>
      <p:ext uri="{BB962C8B-B14F-4D97-AF65-F5344CB8AC3E}">
        <p14:creationId xmlns:p14="http://schemas.microsoft.com/office/powerpoint/2010/main" val="3829123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20C972F-CE89-4882-8841-5E4EC1866666}" type="slidenum">
              <a:rPr lang="en-US"/>
              <a:pPr>
                <a:defRPr/>
              </a:pPr>
              <a:t>‹#›</a:t>
            </a:fld>
            <a:endParaRPr lang="en-US"/>
          </a:p>
        </p:txBody>
      </p:sp>
    </p:spTree>
    <p:extLst>
      <p:ext uri="{BB962C8B-B14F-4D97-AF65-F5344CB8AC3E}">
        <p14:creationId xmlns:p14="http://schemas.microsoft.com/office/powerpoint/2010/main" val="4108771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5013" y="1573832"/>
            <a:ext cx="11521810" cy="33551019"/>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559579" y="1573832"/>
            <a:ext cx="34387631" cy="33551019"/>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7478B96-C558-46F3-BF4C-CB626F7BF55F}" type="slidenum">
              <a:rPr lang="en-US"/>
              <a:pPr>
                <a:defRPr/>
              </a:pPr>
              <a:t>‹#›</a:t>
            </a:fld>
            <a:endParaRPr lang="en-US"/>
          </a:p>
        </p:txBody>
      </p:sp>
    </p:spTree>
    <p:extLst>
      <p:ext uri="{BB962C8B-B14F-4D97-AF65-F5344CB8AC3E}">
        <p14:creationId xmlns:p14="http://schemas.microsoft.com/office/powerpoint/2010/main" val="30961794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CFDBA80-68C6-4586-92A4-5A3F769223A5}" type="slidenum">
              <a:rPr lang="en-US"/>
              <a:pPr>
                <a:defRPr/>
              </a:pPr>
              <a:t>‹#›</a:t>
            </a:fld>
            <a:endParaRPr lang="en-US"/>
          </a:p>
        </p:txBody>
      </p:sp>
    </p:spTree>
    <p:extLst>
      <p:ext uri="{BB962C8B-B14F-4D97-AF65-F5344CB8AC3E}">
        <p14:creationId xmlns:p14="http://schemas.microsoft.com/office/powerpoint/2010/main" val="60461068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5266608"/>
            <a:ext cx="43525811" cy="7808472"/>
          </a:xfrm>
        </p:spPr>
        <p:txBody>
          <a:bodyPr anchor="t"/>
          <a:lstStyle>
            <a:defPPr>
              <a:defRPr kern="1200"/>
            </a:defPPr>
            <a:lvl1pPr algn="l">
              <a:defRPr sz="4667" b="1" cap="all"/>
            </a:lvl1pPr>
          </a:lstStyle>
          <a:p>
            <a:r>
              <a:rPr lang="en-US"/>
              <a:t>Click to edit Master title style</a:t>
            </a:r>
          </a:p>
        </p:txBody>
      </p:sp>
      <p:sp>
        <p:nvSpPr>
          <p:cNvPr id="3" name="Text Placeholder 2"/>
          <p:cNvSpPr>
            <a:spLocks noGrp="1"/>
          </p:cNvSpPr>
          <p:nvPr>
            <p:ph type="body" idx="1"/>
          </p:nvPr>
        </p:nvSpPr>
        <p:spPr>
          <a:xfrm>
            <a:off x="4044950" y="16665533"/>
            <a:ext cx="43525811" cy="8601075"/>
          </a:xfrm>
        </p:spPr>
        <p:txBody>
          <a:bodyPr anchor="b"/>
          <a:lstStyle>
            <a:defPPr>
              <a:defRPr kern="1200"/>
            </a:defPPr>
            <a:lvl1pPr marL="0" indent="0">
              <a:buNone/>
              <a:defRPr sz="2333"/>
            </a:lvl1pPr>
            <a:lvl2pPr marL="533415" indent="0">
              <a:buNone/>
              <a:defRPr sz="2100"/>
            </a:lvl2pPr>
            <a:lvl3pPr marL="1066830" indent="0">
              <a:buNone/>
              <a:defRPr sz="1867"/>
            </a:lvl3pPr>
            <a:lvl4pPr marL="1600246" indent="0">
              <a:buNone/>
              <a:defRPr sz="1633"/>
            </a:lvl4pPr>
            <a:lvl5pPr marL="2133661" indent="0">
              <a:buNone/>
              <a:defRPr sz="1633"/>
            </a:lvl5pPr>
            <a:lvl6pPr marL="2667076" indent="0">
              <a:buNone/>
              <a:defRPr sz="1633"/>
            </a:lvl6pPr>
            <a:lvl7pPr marL="3200491" indent="0">
              <a:buNone/>
              <a:defRPr sz="1633"/>
            </a:lvl7pPr>
            <a:lvl8pPr marL="3733907" indent="0">
              <a:buNone/>
              <a:defRPr sz="1633"/>
            </a:lvl8pPr>
            <a:lvl9pPr marL="4267322" indent="0">
              <a:buNone/>
              <a:defRPr sz="1633"/>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317CCD47-6DB2-4B8A-910F-EAB6C458696E}" type="slidenum">
              <a:rPr lang="en-US"/>
              <a:pPr>
                <a:defRPr/>
              </a:pPr>
              <a:t>‹#›</a:t>
            </a:fld>
            <a:endParaRPr lang="en-US"/>
          </a:p>
        </p:txBody>
      </p:sp>
    </p:spTree>
    <p:extLst>
      <p:ext uri="{BB962C8B-B14F-4D97-AF65-F5344CB8AC3E}">
        <p14:creationId xmlns:p14="http://schemas.microsoft.com/office/powerpoint/2010/main" val="134751605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559581" y="9173723"/>
            <a:ext cx="22954721" cy="25951127"/>
          </a:xfrm>
        </p:spPr>
        <p:txBody>
          <a:bodyPr/>
          <a:lstStyle>
            <a:defPPr>
              <a:defRPr kern="1200"/>
            </a:defPPr>
            <a:lvl1pPr>
              <a:defRPr sz="3267"/>
            </a:lvl1pPr>
            <a:lvl2pPr>
              <a:defRPr sz="2800"/>
            </a:lvl2pPr>
            <a:lvl3pPr>
              <a:defRPr sz="2333"/>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92102" y="9173723"/>
            <a:ext cx="22954721" cy="25951127"/>
          </a:xfrm>
        </p:spPr>
        <p:txBody>
          <a:bodyPr/>
          <a:lstStyle>
            <a:defPPr>
              <a:defRPr kern="1200"/>
            </a:defPPr>
            <a:lvl1pPr>
              <a:defRPr sz="3267"/>
            </a:lvl1pPr>
            <a:lvl2pPr>
              <a:defRPr sz="2800"/>
            </a:lvl2pPr>
            <a:lvl3pPr>
              <a:defRPr sz="2333"/>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E7618C69-F50A-4456-BD00-30C7E9780917}" type="slidenum">
              <a:rPr lang="en-US"/>
              <a:pPr>
                <a:defRPr/>
              </a:pPr>
              <a:t>‹#›</a:t>
            </a:fld>
            <a:endParaRPr lang="en-US"/>
          </a:p>
        </p:txBody>
      </p:sp>
    </p:spTree>
    <p:extLst>
      <p:ext uri="{BB962C8B-B14F-4D97-AF65-F5344CB8AC3E}">
        <p14:creationId xmlns:p14="http://schemas.microsoft.com/office/powerpoint/2010/main" val="3979890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559579" y="8802072"/>
            <a:ext cx="22625050" cy="3667213"/>
          </a:xfrm>
        </p:spPr>
        <p:txBody>
          <a:bodyPr anchor="b"/>
          <a:lstStyle>
            <a:defPPr>
              <a:defRPr kern="1200"/>
            </a:defPPr>
            <a:lvl1pPr marL="0" indent="0">
              <a:buNone/>
              <a:defRPr sz="2800" b="1"/>
            </a:lvl1pPr>
            <a:lvl2pPr marL="533415" indent="0">
              <a:buNone/>
              <a:defRPr sz="2333" b="1"/>
            </a:lvl2pPr>
            <a:lvl3pPr marL="1066830" indent="0">
              <a:buNone/>
              <a:defRPr sz="2100" b="1"/>
            </a:lvl3pPr>
            <a:lvl4pPr marL="1600246" indent="0">
              <a:buNone/>
              <a:defRPr sz="1867" b="1"/>
            </a:lvl4pPr>
            <a:lvl5pPr marL="2133661" indent="0">
              <a:buNone/>
              <a:defRPr sz="1867" b="1"/>
            </a:lvl5pPr>
            <a:lvl6pPr marL="2667076" indent="0">
              <a:buNone/>
              <a:defRPr sz="1867" b="1"/>
            </a:lvl6pPr>
            <a:lvl7pPr marL="3200491" indent="0">
              <a:buNone/>
              <a:defRPr sz="1867" b="1"/>
            </a:lvl7pPr>
            <a:lvl8pPr marL="3733907" indent="0">
              <a:buNone/>
              <a:defRPr sz="1867" b="1"/>
            </a:lvl8pPr>
            <a:lvl9pPr marL="4267322" indent="0">
              <a:buNone/>
              <a:defRPr sz="1867" b="1"/>
            </a:lvl9pPr>
          </a:lstStyle>
          <a:p>
            <a:pPr lvl="0"/>
            <a:r>
              <a:rPr lang="en-US"/>
              <a:t>Click to edit Master text styles</a:t>
            </a:r>
          </a:p>
        </p:txBody>
      </p:sp>
      <p:sp>
        <p:nvSpPr>
          <p:cNvPr id="4" name="Content Placeholder 3"/>
          <p:cNvSpPr>
            <a:spLocks noGrp="1"/>
          </p:cNvSpPr>
          <p:nvPr>
            <p:ph sz="half" idx="2"/>
          </p:nvPr>
        </p:nvSpPr>
        <p:spPr>
          <a:xfrm>
            <a:off x="2559579" y="12469283"/>
            <a:ext cx="22625050" cy="22653669"/>
          </a:xfrm>
        </p:spPr>
        <p:txBody>
          <a:bodyPr/>
          <a:lstStyle>
            <a:defPPr>
              <a:defRPr kern="1200"/>
            </a:defPPr>
            <a:lvl1pPr>
              <a:defRPr sz="2800"/>
            </a:lvl1pPr>
            <a:lvl2pPr>
              <a:defRPr sz="2333"/>
            </a:lvl2pPr>
            <a:lvl3pPr>
              <a:defRPr sz="21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511" y="8802072"/>
            <a:ext cx="22634311" cy="3667213"/>
          </a:xfrm>
        </p:spPr>
        <p:txBody>
          <a:bodyPr anchor="b"/>
          <a:lstStyle>
            <a:defPPr>
              <a:defRPr kern="1200"/>
            </a:defPPr>
            <a:lvl1pPr marL="0" indent="0">
              <a:buNone/>
              <a:defRPr sz="2800" b="1"/>
            </a:lvl1pPr>
            <a:lvl2pPr marL="533415" indent="0">
              <a:buNone/>
              <a:defRPr sz="2333" b="1"/>
            </a:lvl2pPr>
            <a:lvl3pPr marL="1066830" indent="0">
              <a:buNone/>
              <a:defRPr sz="2100" b="1"/>
            </a:lvl3pPr>
            <a:lvl4pPr marL="1600246" indent="0">
              <a:buNone/>
              <a:defRPr sz="1867" b="1"/>
            </a:lvl4pPr>
            <a:lvl5pPr marL="2133661" indent="0">
              <a:buNone/>
              <a:defRPr sz="1867" b="1"/>
            </a:lvl5pPr>
            <a:lvl6pPr marL="2667076" indent="0">
              <a:buNone/>
              <a:defRPr sz="1867" b="1"/>
            </a:lvl6pPr>
            <a:lvl7pPr marL="3200491" indent="0">
              <a:buNone/>
              <a:defRPr sz="1867" b="1"/>
            </a:lvl7pPr>
            <a:lvl8pPr marL="3733907" indent="0">
              <a:buNone/>
              <a:defRPr sz="1867" b="1"/>
            </a:lvl8pPr>
            <a:lvl9pPr marL="4267322" indent="0">
              <a:buNone/>
              <a:defRPr sz="1867" b="1"/>
            </a:lvl9pPr>
          </a:lstStyle>
          <a:p>
            <a:pPr lvl="0"/>
            <a:r>
              <a:rPr lang="en-US"/>
              <a:t>Click to edit Master text styles</a:t>
            </a:r>
          </a:p>
        </p:txBody>
      </p:sp>
      <p:sp>
        <p:nvSpPr>
          <p:cNvPr id="6" name="Content Placeholder 5"/>
          <p:cNvSpPr>
            <a:spLocks noGrp="1"/>
          </p:cNvSpPr>
          <p:nvPr>
            <p:ph sz="quarter" idx="4"/>
          </p:nvPr>
        </p:nvSpPr>
        <p:spPr>
          <a:xfrm>
            <a:off x="26012511" y="12469283"/>
            <a:ext cx="22634311" cy="22653669"/>
          </a:xfrm>
        </p:spPr>
        <p:txBody>
          <a:bodyPr/>
          <a:lstStyle>
            <a:defPPr>
              <a:defRPr kern="1200"/>
            </a:defPPr>
            <a:lvl1pPr>
              <a:defRPr sz="2800"/>
            </a:lvl1pPr>
            <a:lvl2pPr>
              <a:defRPr sz="2333"/>
            </a:lvl2pPr>
            <a:lvl3pPr>
              <a:defRPr sz="2100"/>
            </a:lvl3pPr>
            <a:lvl4pPr>
              <a:defRPr sz="1867"/>
            </a:lvl4pPr>
            <a:lvl5pPr>
              <a:defRPr sz="1867"/>
            </a:lvl5pPr>
            <a:lvl6pPr>
              <a:defRPr sz="1867"/>
            </a:lvl6pPr>
            <a:lvl7pPr>
              <a:defRPr sz="1867"/>
            </a:lvl7pPr>
            <a:lvl8pPr>
              <a:defRPr sz="1867"/>
            </a:lvl8pPr>
            <a:lvl9pPr>
              <a:defRPr sz="18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41BE4E77-EB76-40B2-97CB-56BAD62ADA5F}" type="slidenum">
              <a:rPr lang="en-US"/>
              <a:pPr>
                <a:defRPr/>
              </a:pPr>
              <a:t>‹#›</a:t>
            </a:fld>
            <a:endParaRPr lang="en-US"/>
          </a:p>
        </p:txBody>
      </p:sp>
    </p:spTree>
    <p:extLst>
      <p:ext uri="{BB962C8B-B14F-4D97-AF65-F5344CB8AC3E}">
        <p14:creationId xmlns:p14="http://schemas.microsoft.com/office/powerpoint/2010/main" val="29408890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AFD85181-2ED8-4C66-A6CF-204895276074}" type="slidenum">
              <a:rPr lang="en-US"/>
              <a:pPr>
                <a:defRPr/>
              </a:pPr>
              <a:t>‹#›</a:t>
            </a:fld>
            <a:endParaRPr lang="en-US"/>
          </a:p>
        </p:txBody>
      </p:sp>
    </p:spTree>
    <p:extLst>
      <p:ext uri="{BB962C8B-B14F-4D97-AF65-F5344CB8AC3E}">
        <p14:creationId xmlns:p14="http://schemas.microsoft.com/office/powerpoint/2010/main" val="8624474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FD4797FD-DFC2-4481-9B76-E30C0158C422}" type="slidenum">
              <a:rPr lang="en-US"/>
              <a:pPr>
                <a:defRPr/>
              </a:pPr>
              <a:t>‹#›</a:t>
            </a:fld>
            <a:endParaRPr lang="en-US"/>
          </a:p>
        </p:txBody>
      </p:sp>
    </p:spTree>
    <p:extLst>
      <p:ext uri="{BB962C8B-B14F-4D97-AF65-F5344CB8AC3E}">
        <p14:creationId xmlns:p14="http://schemas.microsoft.com/office/powerpoint/2010/main" val="29033950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59579" y="1566245"/>
            <a:ext cx="16846550" cy="6661283"/>
          </a:xfrm>
        </p:spPr>
        <p:txBody>
          <a:bodyPr anchor="b"/>
          <a:lstStyle>
            <a:defPPr>
              <a:defRPr kern="1200"/>
            </a:defPPr>
            <a:lvl1pPr algn="l">
              <a:defRPr sz="2333" b="1"/>
            </a:lvl1pPr>
          </a:lstStyle>
          <a:p>
            <a:r>
              <a:rPr lang="en-US"/>
              <a:t>Click to edit Master title style</a:t>
            </a:r>
          </a:p>
        </p:txBody>
      </p:sp>
      <p:sp>
        <p:nvSpPr>
          <p:cNvPr id="3" name="Content Placeholder 2"/>
          <p:cNvSpPr>
            <a:spLocks noGrp="1"/>
          </p:cNvSpPr>
          <p:nvPr>
            <p:ph idx="1"/>
          </p:nvPr>
        </p:nvSpPr>
        <p:spPr>
          <a:xfrm>
            <a:off x="20021021" y="1566245"/>
            <a:ext cx="28625800" cy="33556708"/>
          </a:xfrm>
        </p:spPr>
        <p:txBody>
          <a:bodyPr/>
          <a:lstStyle>
            <a:defPPr>
              <a:defRPr kern="1200"/>
            </a:defPPr>
            <a:lvl1pPr>
              <a:defRPr sz="3733"/>
            </a:lvl1pPr>
            <a:lvl2pPr>
              <a:defRPr sz="3267"/>
            </a:lvl2pPr>
            <a:lvl3pPr>
              <a:defRPr sz="2800"/>
            </a:lvl3pPr>
            <a:lvl4pPr>
              <a:defRPr sz="2333"/>
            </a:lvl4pPr>
            <a:lvl5pPr>
              <a:defRPr sz="2333"/>
            </a:lvl5pPr>
            <a:lvl6pPr>
              <a:defRPr sz="2333"/>
            </a:lvl6pPr>
            <a:lvl7pPr>
              <a:defRPr sz="2333"/>
            </a:lvl7pPr>
            <a:lvl8pPr>
              <a:defRPr sz="2333"/>
            </a:lvl8pPr>
            <a:lvl9pPr>
              <a:defRPr sz="2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59579" y="8227528"/>
            <a:ext cx="16846550" cy="26895425"/>
          </a:xfrm>
        </p:spPr>
        <p:txBody>
          <a:bodyPr/>
          <a:lstStyle>
            <a:defPPr>
              <a:defRPr kern="1200"/>
            </a:defPPr>
            <a:lvl1pPr marL="0" indent="0">
              <a:buNone/>
              <a:defRPr sz="1633"/>
            </a:lvl1pPr>
            <a:lvl2pPr marL="533415" indent="0">
              <a:buNone/>
              <a:defRPr sz="1400"/>
            </a:lvl2pPr>
            <a:lvl3pPr marL="1066830" indent="0">
              <a:buNone/>
              <a:defRPr sz="1167"/>
            </a:lvl3pPr>
            <a:lvl4pPr marL="1600246" indent="0">
              <a:buNone/>
              <a:defRPr sz="1050"/>
            </a:lvl4pPr>
            <a:lvl5pPr marL="2133661" indent="0">
              <a:buNone/>
              <a:defRPr sz="1050"/>
            </a:lvl5pPr>
            <a:lvl6pPr marL="2667076" indent="0">
              <a:buNone/>
              <a:defRPr sz="1050"/>
            </a:lvl6pPr>
            <a:lvl7pPr marL="3200491" indent="0">
              <a:buNone/>
              <a:defRPr sz="1050"/>
            </a:lvl7pPr>
            <a:lvl8pPr marL="3733907" indent="0">
              <a:buNone/>
              <a:defRPr sz="1050"/>
            </a:lvl8pPr>
            <a:lvl9pPr marL="4267322" indent="0">
              <a:buNone/>
              <a:defRPr sz="105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222DDFC5-19EE-4BC8-86F5-BE1753B3A49A}" type="slidenum">
              <a:rPr lang="en-US"/>
              <a:pPr>
                <a:defRPr/>
              </a:pPr>
              <a:t>‹#›</a:t>
            </a:fld>
            <a:endParaRPr lang="en-US"/>
          </a:p>
        </p:txBody>
      </p:sp>
    </p:spTree>
    <p:extLst>
      <p:ext uri="{BB962C8B-B14F-4D97-AF65-F5344CB8AC3E}">
        <p14:creationId xmlns:p14="http://schemas.microsoft.com/office/powerpoint/2010/main" val="217649673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440" y="27523062"/>
            <a:ext cx="30724211" cy="3250053"/>
          </a:xfrm>
        </p:spPr>
        <p:txBody>
          <a:bodyPr anchor="b"/>
          <a:lstStyle>
            <a:defPPr>
              <a:defRPr kern="1200"/>
            </a:defPPr>
            <a:lvl1pPr algn="l">
              <a:defRPr sz="2333" b="1"/>
            </a:lvl1pPr>
          </a:lstStyle>
          <a:p>
            <a:r>
              <a:rPr lang="en-US"/>
              <a:t>Click to edit Master title style</a:t>
            </a:r>
          </a:p>
        </p:txBody>
      </p:sp>
      <p:sp>
        <p:nvSpPr>
          <p:cNvPr id="3" name="Picture Placeholder 2"/>
          <p:cNvSpPr>
            <a:spLocks noGrp="1"/>
          </p:cNvSpPr>
          <p:nvPr>
            <p:ph type="pic" idx="1"/>
          </p:nvPr>
        </p:nvSpPr>
        <p:spPr>
          <a:xfrm>
            <a:off x="10036440" y="3513623"/>
            <a:ext cx="30724211" cy="23590383"/>
          </a:xfrm>
        </p:spPr>
        <p:txBody>
          <a:bodyPr/>
          <a:lstStyle>
            <a:defPPr>
              <a:defRPr kern="1200"/>
            </a:defPPr>
            <a:lvl1pPr marL="0" indent="0">
              <a:buNone/>
              <a:defRPr sz="3733"/>
            </a:lvl1pPr>
            <a:lvl2pPr marL="533415" indent="0">
              <a:buNone/>
              <a:defRPr sz="3267"/>
            </a:lvl2pPr>
            <a:lvl3pPr marL="1066830" indent="0">
              <a:buNone/>
              <a:defRPr sz="2800"/>
            </a:lvl3pPr>
            <a:lvl4pPr marL="1600246" indent="0">
              <a:buNone/>
              <a:defRPr sz="2333"/>
            </a:lvl4pPr>
            <a:lvl5pPr marL="2133661" indent="0">
              <a:buNone/>
              <a:defRPr sz="2333"/>
            </a:lvl5pPr>
            <a:lvl6pPr marL="2667076" indent="0">
              <a:buNone/>
              <a:defRPr sz="2333"/>
            </a:lvl6pPr>
            <a:lvl7pPr marL="3200491" indent="0">
              <a:buNone/>
              <a:defRPr sz="2333"/>
            </a:lvl7pPr>
            <a:lvl8pPr marL="3733907" indent="0">
              <a:buNone/>
              <a:defRPr sz="2333"/>
            </a:lvl8pPr>
            <a:lvl9pPr marL="4267322" indent="0">
              <a:buNone/>
              <a:defRPr sz="2333"/>
            </a:lvl9pPr>
          </a:lstStyle>
          <a:p>
            <a:pPr lvl="0"/>
            <a:endParaRPr lang="en-US" noProof="0"/>
          </a:p>
        </p:txBody>
      </p:sp>
      <p:sp>
        <p:nvSpPr>
          <p:cNvPr id="4" name="Text Placeholder 3"/>
          <p:cNvSpPr>
            <a:spLocks noGrp="1"/>
          </p:cNvSpPr>
          <p:nvPr>
            <p:ph type="body" sz="half" idx="2"/>
          </p:nvPr>
        </p:nvSpPr>
        <p:spPr>
          <a:xfrm>
            <a:off x="10036440" y="30773116"/>
            <a:ext cx="30724211" cy="4613407"/>
          </a:xfrm>
        </p:spPr>
        <p:txBody>
          <a:bodyPr/>
          <a:lstStyle>
            <a:defPPr>
              <a:defRPr kern="1200"/>
            </a:defPPr>
            <a:lvl1pPr marL="0" indent="0">
              <a:buNone/>
              <a:defRPr sz="1633"/>
            </a:lvl1pPr>
            <a:lvl2pPr marL="533415" indent="0">
              <a:buNone/>
              <a:defRPr sz="1400"/>
            </a:lvl2pPr>
            <a:lvl3pPr marL="1066830" indent="0">
              <a:buNone/>
              <a:defRPr sz="1167"/>
            </a:lvl3pPr>
            <a:lvl4pPr marL="1600246" indent="0">
              <a:buNone/>
              <a:defRPr sz="1050"/>
            </a:lvl4pPr>
            <a:lvl5pPr marL="2133661" indent="0">
              <a:buNone/>
              <a:defRPr sz="1050"/>
            </a:lvl5pPr>
            <a:lvl6pPr marL="2667076" indent="0">
              <a:buNone/>
              <a:defRPr sz="1050"/>
            </a:lvl6pPr>
            <a:lvl7pPr marL="3200491" indent="0">
              <a:buNone/>
              <a:defRPr sz="1050"/>
            </a:lvl7pPr>
            <a:lvl8pPr marL="3733907" indent="0">
              <a:buNone/>
              <a:defRPr sz="1050"/>
            </a:lvl8pPr>
            <a:lvl9pPr marL="4267322" indent="0">
              <a:buNone/>
              <a:defRPr sz="105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A9B3B4E7-A2BC-4B2C-8917-8370A599FB41}" type="slidenum">
              <a:rPr lang="en-US"/>
              <a:pPr>
                <a:defRPr/>
              </a:pPr>
              <a:t>‹#›</a:t>
            </a:fld>
            <a:endParaRPr lang="en-US"/>
          </a:p>
        </p:txBody>
      </p:sp>
    </p:spTree>
    <p:extLst>
      <p:ext uri="{BB962C8B-B14F-4D97-AF65-F5344CB8AC3E}">
        <p14:creationId xmlns:p14="http://schemas.microsoft.com/office/powerpoint/2010/main" val="388340609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59579" y="1573830"/>
            <a:ext cx="46087242" cy="65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559579" y="9173723"/>
            <a:ext cx="46087242" cy="25951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559579" y="35807474"/>
            <a:ext cx="11949642" cy="273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a:defPPr>
            <a:lvl1pPr defTabSz="5487880">
              <a:defRPr sz="8517"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7494779" y="35807474"/>
            <a:ext cx="16216842" cy="273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a:defPPr>
            <a:lvl1pPr algn="ctr" defTabSz="5487880">
              <a:defRPr sz="8517"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6697179" y="35807474"/>
            <a:ext cx="11949642" cy="273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9" tIns="235130" rIns="470259" bIns="235130" anchor="t" anchorCtr="0" compatLnSpc="1">
            <a:prstTxWarp prst="textNoShape">
              <a:avLst/>
            </a:prstTxWarp>
          </a:bodyPr>
          <a:lstStyle>
            <a:defPPr>
              <a:defRPr kern="1200"/>
            </a:defPPr>
            <a:lvl1pPr algn="r" defTabSz="5487880">
              <a:defRPr sz="8517" smtClean="0">
                <a:latin typeface="Arial" pitchFamily="34" charset="0"/>
              </a:defRPr>
            </a:lvl1pPr>
          </a:lstStyle>
          <a:p>
            <a:pPr>
              <a:defRPr/>
            </a:pPr>
            <a:fld id="{16CEF5F2-27D4-42FE-9AE6-E7F0659E0BA5}" type="slidenum">
              <a:rPr lang="en-US"/>
              <a:pPr>
                <a:defRPr/>
              </a:pPr>
              <a:t>‹#›</a:t>
            </a:fld>
            <a:endParaRPr lang="en-US"/>
          </a:p>
        </p:txBody>
      </p:sp>
      <p:pic>
        <p:nvPicPr>
          <p:cNvPr id="1031" name="New picture"/>
          <p:cNvPicPr/>
          <p:nvPr/>
        </p:nvPicPr>
        <p:blipFill>
          <a:blip r:embed="rId13"/>
          <a:stretch>
            <a:fillRect/>
          </a:stretch>
        </p:blipFill>
        <p:spPr>
          <a:xfrm rot="16200000">
            <a:off x="-13118395" y="19714280"/>
            <a:ext cx="17050456" cy="4593167"/>
          </a:xfrm>
          <a:prstGeom prst="rect">
            <a:avLst/>
          </a:prstGeom>
        </p:spPr>
      </p:pic>
      <p:pic>
        <p:nvPicPr>
          <p:cNvPr id="1032" name="New picture"/>
          <p:cNvPicPr/>
          <p:nvPr/>
        </p:nvPicPr>
        <p:blipFill>
          <a:blip r:embed="rId13"/>
          <a:stretch>
            <a:fillRect/>
          </a:stretch>
        </p:blipFill>
        <p:spPr>
          <a:xfrm rot="5400000">
            <a:off x="47274339" y="19714280"/>
            <a:ext cx="17050456" cy="4593167"/>
          </a:xfrm>
          <a:prstGeom prst="rect">
            <a:avLst/>
          </a:prstGeom>
        </p:spPr>
      </p:pic>
      <p:pic>
        <p:nvPicPr>
          <p:cNvPr id="1033" name="New picture"/>
          <p:cNvPicPr/>
          <p:nvPr/>
        </p:nvPicPr>
        <p:blipFill>
          <a:blip r:embed="rId14"/>
          <a:stretch>
            <a:fillRect/>
          </a:stretch>
        </p:blipFill>
        <p:spPr>
          <a:xfrm>
            <a:off x="8112125" y="39925978"/>
            <a:ext cx="34982150" cy="1744486"/>
          </a:xfrm>
          <a:prstGeom prst="rect">
            <a:avLst/>
          </a:prstGeom>
        </p:spPr>
      </p:pic>
      <p:sp>
        <p:nvSpPr>
          <p:cNvPr id="1034" name="New shape"/>
          <p:cNvSpPr/>
          <p:nvPr/>
        </p:nvSpPr>
        <p:spPr>
          <a:xfrm>
            <a:off x="8112125" y="40608603"/>
            <a:ext cx="25603200" cy="151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5367">
                <a:solidFill>
                  <a:srgbClr val="808080"/>
                </a:solidFill>
              </a:rPr>
              <a:t>Template ID: debatingdenim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5487880" rtl="0" eaLnBrk="0" fontAlgn="base" hangingPunct="0">
        <a:spcBef>
          <a:spcPct val="0"/>
        </a:spcBef>
        <a:spcAft>
          <a:spcPct val="0"/>
        </a:spcAft>
        <a:defRPr sz="26601">
          <a:solidFill>
            <a:schemeClr val="tx2"/>
          </a:solidFill>
          <a:latin typeface="+mj-lt"/>
          <a:ea typeface="+mj-ea"/>
          <a:cs typeface="+mj-cs"/>
        </a:defRPr>
      </a:lvl1pPr>
      <a:lvl2pPr algn="ctr" defTabSz="5487880" rtl="0" eaLnBrk="0" fontAlgn="base" hangingPunct="0">
        <a:spcBef>
          <a:spcPct val="0"/>
        </a:spcBef>
        <a:spcAft>
          <a:spcPct val="0"/>
        </a:spcAft>
        <a:defRPr sz="26601">
          <a:solidFill>
            <a:schemeClr val="tx2"/>
          </a:solidFill>
          <a:latin typeface="Arial" pitchFamily="34" charset="0"/>
        </a:defRPr>
      </a:lvl2pPr>
      <a:lvl3pPr algn="ctr" defTabSz="5487880" rtl="0" eaLnBrk="0" fontAlgn="base" hangingPunct="0">
        <a:spcBef>
          <a:spcPct val="0"/>
        </a:spcBef>
        <a:spcAft>
          <a:spcPct val="0"/>
        </a:spcAft>
        <a:defRPr sz="26601">
          <a:solidFill>
            <a:schemeClr val="tx2"/>
          </a:solidFill>
          <a:latin typeface="Arial" pitchFamily="34" charset="0"/>
        </a:defRPr>
      </a:lvl3pPr>
      <a:lvl4pPr algn="ctr" defTabSz="5487880" rtl="0" eaLnBrk="0" fontAlgn="base" hangingPunct="0">
        <a:spcBef>
          <a:spcPct val="0"/>
        </a:spcBef>
        <a:spcAft>
          <a:spcPct val="0"/>
        </a:spcAft>
        <a:defRPr sz="26601">
          <a:solidFill>
            <a:schemeClr val="tx2"/>
          </a:solidFill>
          <a:latin typeface="Arial" pitchFamily="34" charset="0"/>
        </a:defRPr>
      </a:lvl4pPr>
      <a:lvl5pPr algn="ctr" defTabSz="5487880" rtl="0" eaLnBrk="0" fontAlgn="base" hangingPunct="0">
        <a:spcBef>
          <a:spcPct val="0"/>
        </a:spcBef>
        <a:spcAft>
          <a:spcPct val="0"/>
        </a:spcAft>
        <a:defRPr sz="26601">
          <a:solidFill>
            <a:schemeClr val="tx2"/>
          </a:solidFill>
          <a:latin typeface="Arial" pitchFamily="34" charset="0"/>
        </a:defRPr>
      </a:lvl5pPr>
      <a:lvl6pPr marL="533415" algn="ctr" defTabSz="5487880" rtl="0" fontAlgn="base">
        <a:spcBef>
          <a:spcPct val="0"/>
        </a:spcBef>
        <a:spcAft>
          <a:spcPct val="0"/>
        </a:spcAft>
        <a:defRPr sz="26601">
          <a:solidFill>
            <a:schemeClr val="tx2"/>
          </a:solidFill>
          <a:latin typeface="Arial" pitchFamily="34" charset="0"/>
        </a:defRPr>
      </a:lvl6pPr>
      <a:lvl7pPr marL="1066830" algn="ctr" defTabSz="5487880" rtl="0" fontAlgn="base">
        <a:spcBef>
          <a:spcPct val="0"/>
        </a:spcBef>
        <a:spcAft>
          <a:spcPct val="0"/>
        </a:spcAft>
        <a:defRPr sz="26601">
          <a:solidFill>
            <a:schemeClr val="tx2"/>
          </a:solidFill>
          <a:latin typeface="Arial" pitchFamily="34" charset="0"/>
        </a:defRPr>
      </a:lvl7pPr>
      <a:lvl8pPr marL="1600246" algn="ctr" defTabSz="5487880" rtl="0" fontAlgn="base">
        <a:spcBef>
          <a:spcPct val="0"/>
        </a:spcBef>
        <a:spcAft>
          <a:spcPct val="0"/>
        </a:spcAft>
        <a:defRPr sz="26601">
          <a:solidFill>
            <a:schemeClr val="tx2"/>
          </a:solidFill>
          <a:latin typeface="Arial" pitchFamily="34" charset="0"/>
        </a:defRPr>
      </a:lvl8pPr>
      <a:lvl9pPr marL="2133661" algn="ctr" defTabSz="5487880" rtl="0" fontAlgn="base">
        <a:spcBef>
          <a:spcPct val="0"/>
        </a:spcBef>
        <a:spcAft>
          <a:spcPct val="0"/>
        </a:spcAft>
        <a:defRPr sz="26601">
          <a:solidFill>
            <a:schemeClr val="tx2"/>
          </a:solidFill>
          <a:latin typeface="Arial" pitchFamily="34" charset="0"/>
        </a:defRPr>
      </a:lvl9pPr>
    </p:titleStyle>
    <p:bodyStyle>
      <a:defPPr>
        <a:defRPr kern="1200"/>
      </a:defPPr>
      <a:lvl1pPr marL="2061428" indent="-2061428" algn="l" defTabSz="5487880" rtl="0" eaLnBrk="0" fontAlgn="base" hangingPunct="0">
        <a:spcBef>
          <a:spcPct val="20000"/>
        </a:spcBef>
        <a:spcAft>
          <a:spcPct val="0"/>
        </a:spcAft>
        <a:buChar char="•"/>
        <a:defRPr sz="19134">
          <a:solidFill>
            <a:schemeClr val="tx1"/>
          </a:solidFill>
          <a:latin typeface="+mn-lt"/>
          <a:ea typeface="+mn-ea"/>
          <a:cs typeface="+mn-cs"/>
        </a:defRPr>
      </a:lvl1pPr>
      <a:lvl2pPr marL="4459944" indent="-1716931" algn="l" defTabSz="5487880" rtl="0" eaLnBrk="0" fontAlgn="base" hangingPunct="0">
        <a:spcBef>
          <a:spcPct val="20000"/>
        </a:spcBef>
        <a:spcAft>
          <a:spcPct val="0"/>
        </a:spcAft>
        <a:buChar char="–"/>
        <a:defRPr sz="16800">
          <a:solidFill>
            <a:schemeClr val="tx1"/>
          </a:solidFill>
          <a:latin typeface="+mn-lt"/>
        </a:defRPr>
      </a:lvl2pPr>
      <a:lvl3pPr marL="6860313" indent="-1372434" algn="l" defTabSz="5487880" rtl="0" eaLnBrk="0" fontAlgn="base" hangingPunct="0">
        <a:spcBef>
          <a:spcPct val="20000"/>
        </a:spcBef>
        <a:spcAft>
          <a:spcPct val="0"/>
        </a:spcAft>
        <a:buChar char="•"/>
        <a:defRPr sz="14467">
          <a:solidFill>
            <a:schemeClr val="tx1"/>
          </a:solidFill>
          <a:latin typeface="+mn-lt"/>
        </a:defRPr>
      </a:lvl3pPr>
      <a:lvl4pPr marL="9601474" indent="-1370581" algn="l" defTabSz="5487880" rtl="0" eaLnBrk="0" fontAlgn="base" hangingPunct="0">
        <a:spcBef>
          <a:spcPct val="20000"/>
        </a:spcBef>
        <a:spcAft>
          <a:spcPct val="0"/>
        </a:spcAft>
        <a:buChar char="–"/>
        <a:defRPr sz="12134">
          <a:solidFill>
            <a:schemeClr val="tx1"/>
          </a:solidFill>
          <a:latin typeface="+mn-lt"/>
        </a:defRPr>
      </a:lvl4pPr>
      <a:lvl5pPr marL="12344489" indent="-1372434" algn="l" defTabSz="5487880" rtl="0" eaLnBrk="0" fontAlgn="base" hangingPunct="0">
        <a:spcBef>
          <a:spcPct val="20000"/>
        </a:spcBef>
        <a:spcAft>
          <a:spcPct val="0"/>
        </a:spcAft>
        <a:buChar char="»"/>
        <a:defRPr sz="12134">
          <a:solidFill>
            <a:schemeClr val="tx1"/>
          </a:solidFill>
          <a:latin typeface="+mn-lt"/>
        </a:defRPr>
      </a:lvl5pPr>
      <a:lvl6pPr marL="12877904" indent="-1372434" algn="l" defTabSz="5487880" rtl="0" fontAlgn="base">
        <a:spcBef>
          <a:spcPct val="20000"/>
        </a:spcBef>
        <a:spcAft>
          <a:spcPct val="0"/>
        </a:spcAft>
        <a:buChar char="»"/>
        <a:defRPr sz="12134">
          <a:solidFill>
            <a:schemeClr val="tx1"/>
          </a:solidFill>
          <a:latin typeface="+mn-lt"/>
        </a:defRPr>
      </a:lvl6pPr>
      <a:lvl7pPr marL="13411319" indent="-1372434" algn="l" defTabSz="5487880" rtl="0" fontAlgn="base">
        <a:spcBef>
          <a:spcPct val="20000"/>
        </a:spcBef>
        <a:spcAft>
          <a:spcPct val="0"/>
        </a:spcAft>
        <a:buChar char="»"/>
        <a:defRPr sz="12134">
          <a:solidFill>
            <a:schemeClr val="tx1"/>
          </a:solidFill>
          <a:latin typeface="+mn-lt"/>
        </a:defRPr>
      </a:lvl7pPr>
      <a:lvl8pPr marL="13944734" indent="-1372434" algn="l" defTabSz="5487880" rtl="0" fontAlgn="base">
        <a:spcBef>
          <a:spcPct val="20000"/>
        </a:spcBef>
        <a:spcAft>
          <a:spcPct val="0"/>
        </a:spcAft>
        <a:buChar char="»"/>
        <a:defRPr sz="12134">
          <a:solidFill>
            <a:schemeClr val="tx1"/>
          </a:solidFill>
          <a:latin typeface="+mn-lt"/>
        </a:defRPr>
      </a:lvl8pPr>
      <a:lvl9pPr marL="14478150" indent="-1372434" algn="l" defTabSz="5487880" rtl="0" fontAlgn="base">
        <a:spcBef>
          <a:spcPct val="20000"/>
        </a:spcBef>
        <a:spcAft>
          <a:spcPct val="0"/>
        </a:spcAft>
        <a:buChar char="»"/>
        <a:defRPr sz="12134">
          <a:solidFill>
            <a:schemeClr val="tx1"/>
          </a:solidFill>
          <a:latin typeface="+mn-lt"/>
        </a:defRPr>
      </a:lvl9pPr>
    </p:bodyStyle>
    <p:otherStyle>
      <a:defPPr>
        <a:defRPr lang="en-US"/>
      </a:defPPr>
      <a:lvl1pPr marL="0" algn="l" defTabSz="1066830" rtl="0" eaLnBrk="1" latinLnBrk="0" hangingPunct="1">
        <a:defRPr sz="2100" kern="1200">
          <a:solidFill>
            <a:schemeClr val="tx1"/>
          </a:solidFill>
          <a:latin typeface="+mn-lt"/>
          <a:ea typeface="+mn-ea"/>
          <a:cs typeface="+mn-cs"/>
        </a:defRPr>
      </a:lvl1pPr>
      <a:lvl2pPr marL="533415" algn="l" defTabSz="1066830" rtl="0" eaLnBrk="1" latinLnBrk="0" hangingPunct="1">
        <a:defRPr sz="2100" kern="1200">
          <a:solidFill>
            <a:schemeClr val="tx1"/>
          </a:solidFill>
          <a:latin typeface="+mn-lt"/>
          <a:ea typeface="+mn-ea"/>
          <a:cs typeface="+mn-cs"/>
        </a:defRPr>
      </a:lvl2pPr>
      <a:lvl3pPr marL="1066830" algn="l" defTabSz="1066830" rtl="0" eaLnBrk="1" latinLnBrk="0" hangingPunct="1">
        <a:defRPr sz="2100" kern="1200">
          <a:solidFill>
            <a:schemeClr val="tx1"/>
          </a:solidFill>
          <a:latin typeface="+mn-lt"/>
          <a:ea typeface="+mn-ea"/>
          <a:cs typeface="+mn-cs"/>
        </a:defRPr>
      </a:lvl3pPr>
      <a:lvl4pPr marL="1600246" algn="l" defTabSz="1066830" rtl="0" eaLnBrk="1" latinLnBrk="0" hangingPunct="1">
        <a:defRPr sz="2100" kern="1200">
          <a:solidFill>
            <a:schemeClr val="tx1"/>
          </a:solidFill>
          <a:latin typeface="+mn-lt"/>
          <a:ea typeface="+mn-ea"/>
          <a:cs typeface="+mn-cs"/>
        </a:defRPr>
      </a:lvl4pPr>
      <a:lvl5pPr marL="2133661" algn="l" defTabSz="1066830" rtl="0" eaLnBrk="1" latinLnBrk="0" hangingPunct="1">
        <a:defRPr sz="2100" kern="1200">
          <a:solidFill>
            <a:schemeClr val="tx1"/>
          </a:solidFill>
          <a:latin typeface="+mn-lt"/>
          <a:ea typeface="+mn-ea"/>
          <a:cs typeface="+mn-cs"/>
        </a:defRPr>
      </a:lvl5pPr>
      <a:lvl6pPr marL="2667076" algn="l" defTabSz="1066830" rtl="0" eaLnBrk="1" latinLnBrk="0" hangingPunct="1">
        <a:defRPr sz="2100" kern="1200">
          <a:solidFill>
            <a:schemeClr val="tx1"/>
          </a:solidFill>
          <a:latin typeface="+mn-lt"/>
          <a:ea typeface="+mn-ea"/>
          <a:cs typeface="+mn-cs"/>
        </a:defRPr>
      </a:lvl6pPr>
      <a:lvl7pPr marL="3200491" algn="l" defTabSz="1066830" rtl="0" eaLnBrk="1" latinLnBrk="0" hangingPunct="1">
        <a:defRPr sz="2100" kern="1200">
          <a:solidFill>
            <a:schemeClr val="tx1"/>
          </a:solidFill>
          <a:latin typeface="+mn-lt"/>
          <a:ea typeface="+mn-ea"/>
          <a:cs typeface="+mn-cs"/>
        </a:defRPr>
      </a:lvl7pPr>
      <a:lvl8pPr marL="3733907" algn="l" defTabSz="1066830" rtl="0" eaLnBrk="1" latinLnBrk="0" hangingPunct="1">
        <a:defRPr sz="2100" kern="1200">
          <a:solidFill>
            <a:schemeClr val="tx1"/>
          </a:solidFill>
          <a:latin typeface="+mn-lt"/>
          <a:ea typeface="+mn-ea"/>
          <a:cs typeface="+mn-cs"/>
        </a:defRPr>
      </a:lvl8pPr>
      <a:lvl9pPr marL="4267322" algn="l" defTabSz="106683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hyperlink" Target="https://nsidc.org/data/SNEX17_SD/versions/1" TargetMode="External"/><Relationship Id="rId7" Type="http://schemas.openxmlformats.org/officeDocument/2006/relationships/image" Target="../media/image7.png"/><Relationship Id="rId12" Type="http://schemas.openxmlformats.org/officeDocument/2006/relationships/image" Target="../media/image12.jpe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8" name="Rectangle 2087">
            <a:extLst>
              <a:ext uri="{FF2B5EF4-FFF2-40B4-BE49-F238E27FC236}">
                <a16:creationId xmlns:a16="http://schemas.microsoft.com/office/drawing/2014/main" id="{D0797404-3893-B3DF-B6D5-DA59BE0CC7FF}"/>
              </a:ext>
            </a:extLst>
          </p:cNvPr>
          <p:cNvSpPr/>
          <p:nvPr/>
        </p:nvSpPr>
        <p:spPr bwMode="auto">
          <a:xfrm>
            <a:off x="40690800" y="34610538"/>
            <a:ext cx="9982200" cy="4102026"/>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2087" name="Rectangle 2086">
            <a:extLst>
              <a:ext uri="{FF2B5EF4-FFF2-40B4-BE49-F238E27FC236}">
                <a16:creationId xmlns:a16="http://schemas.microsoft.com/office/drawing/2014/main" id="{E6743966-F564-9168-040B-FAD91FA5309B}"/>
              </a:ext>
            </a:extLst>
          </p:cNvPr>
          <p:cNvSpPr/>
          <p:nvPr/>
        </p:nvSpPr>
        <p:spPr bwMode="auto">
          <a:xfrm>
            <a:off x="40690800" y="27795709"/>
            <a:ext cx="9982200" cy="6341891"/>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2086" name="Rectangle 2085">
            <a:extLst>
              <a:ext uri="{FF2B5EF4-FFF2-40B4-BE49-F238E27FC236}">
                <a16:creationId xmlns:a16="http://schemas.microsoft.com/office/drawing/2014/main" id="{45C95160-D87A-D3EB-5FBF-81039ECDD442}"/>
              </a:ext>
            </a:extLst>
          </p:cNvPr>
          <p:cNvSpPr/>
          <p:nvPr/>
        </p:nvSpPr>
        <p:spPr bwMode="auto">
          <a:xfrm>
            <a:off x="40690800" y="7848599"/>
            <a:ext cx="9982200" cy="19403909"/>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2085" name="Rectangle 2084">
            <a:extLst>
              <a:ext uri="{FF2B5EF4-FFF2-40B4-BE49-F238E27FC236}">
                <a16:creationId xmlns:a16="http://schemas.microsoft.com/office/drawing/2014/main" id="{20C6B9DD-F03E-ED68-92F6-1BB8A277910D}"/>
              </a:ext>
            </a:extLst>
          </p:cNvPr>
          <p:cNvSpPr/>
          <p:nvPr/>
        </p:nvSpPr>
        <p:spPr bwMode="auto">
          <a:xfrm>
            <a:off x="25496520" y="7924800"/>
            <a:ext cx="14757217" cy="3078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w="38100">
                <a:solidFill>
                  <a:schemeClr val="tx1"/>
                </a:solidFill>
              </a:ln>
              <a:solidFill>
                <a:schemeClr val="bg1"/>
              </a:solidFill>
              <a:effectLst/>
              <a:latin typeface="Arial" pitchFamily="34" charset="0"/>
            </a:endParaRPr>
          </a:p>
        </p:txBody>
      </p:sp>
      <p:sp>
        <p:nvSpPr>
          <p:cNvPr id="2084" name="Rectangle 2083">
            <a:extLst>
              <a:ext uri="{FF2B5EF4-FFF2-40B4-BE49-F238E27FC236}">
                <a16:creationId xmlns:a16="http://schemas.microsoft.com/office/drawing/2014/main" id="{12FB5209-9F73-88F0-E030-5C54024A5B6D}"/>
              </a:ext>
            </a:extLst>
          </p:cNvPr>
          <p:cNvSpPr/>
          <p:nvPr/>
        </p:nvSpPr>
        <p:spPr bwMode="auto">
          <a:xfrm>
            <a:off x="13411201" y="26177321"/>
            <a:ext cx="11811000" cy="1263902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2083" name="Rectangle 2082">
            <a:extLst>
              <a:ext uri="{FF2B5EF4-FFF2-40B4-BE49-F238E27FC236}">
                <a16:creationId xmlns:a16="http://schemas.microsoft.com/office/drawing/2014/main" id="{C30E3AFA-B558-6DBA-5E53-F795011F0478}"/>
              </a:ext>
            </a:extLst>
          </p:cNvPr>
          <p:cNvSpPr/>
          <p:nvPr/>
        </p:nvSpPr>
        <p:spPr bwMode="auto">
          <a:xfrm>
            <a:off x="775330" y="33716331"/>
            <a:ext cx="12293599" cy="4982815"/>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2082" name="Rectangle 2081">
            <a:extLst>
              <a:ext uri="{FF2B5EF4-FFF2-40B4-BE49-F238E27FC236}">
                <a16:creationId xmlns:a16="http://schemas.microsoft.com/office/drawing/2014/main" id="{6602EE41-C19C-DD3D-7D7A-1F0742CF3902}"/>
              </a:ext>
            </a:extLst>
          </p:cNvPr>
          <p:cNvSpPr/>
          <p:nvPr/>
        </p:nvSpPr>
        <p:spPr bwMode="auto">
          <a:xfrm>
            <a:off x="775330" y="28346400"/>
            <a:ext cx="12293599" cy="4715303"/>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2081" name="Rectangle 2080">
            <a:extLst>
              <a:ext uri="{FF2B5EF4-FFF2-40B4-BE49-F238E27FC236}">
                <a16:creationId xmlns:a16="http://schemas.microsoft.com/office/drawing/2014/main" id="{40A85EA1-0D19-0438-CF78-4B9EEC6851A2}"/>
              </a:ext>
            </a:extLst>
          </p:cNvPr>
          <p:cNvSpPr/>
          <p:nvPr/>
        </p:nvSpPr>
        <p:spPr bwMode="auto">
          <a:xfrm>
            <a:off x="13411201" y="8035629"/>
            <a:ext cx="11811000" cy="17503872"/>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2080" name="Rectangle 2079">
            <a:extLst>
              <a:ext uri="{FF2B5EF4-FFF2-40B4-BE49-F238E27FC236}">
                <a16:creationId xmlns:a16="http://schemas.microsoft.com/office/drawing/2014/main" id="{F6294AEA-BE1F-261C-95DF-03FA75052BB2}"/>
              </a:ext>
            </a:extLst>
          </p:cNvPr>
          <p:cNvSpPr/>
          <p:nvPr/>
        </p:nvSpPr>
        <p:spPr bwMode="auto">
          <a:xfrm>
            <a:off x="812800" y="8035628"/>
            <a:ext cx="12293600" cy="19588535"/>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a:ln>
                <a:noFill/>
              </a:ln>
              <a:solidFill>
                <a:schemeClr val="tx1"/>
              </a:solidFill>
              <a:effectLst/>
              <a:latin typeface="Arial" pitchFamily="34" charset="0"/>
            </a:endParaRPr>
          </a:p>
        </p:txBody>
      </p:sp>
      <p:sp>
        <p:nvSpPr>
          <p:cNvPr id="2050" name="Rectangle 4"/>
          <p:cNvSpPr>
            <a:spLocks noChangeArrowheads="1"/>
          </p:cNvSpPr>
          <p:nvPr/>
        </p:nvSpPr>
        <p:spPr bwMode="auto">
          <a:xfrm>
            <a:off x="0" y="0"/>
            <a:ext cx="51206400" cy="7086600"/>
          </a:xfrm>
          <a:prstGeom prst="roundRect">
            <a:avLst/>
          </a:prstGeom>
          <a:solidFill>
            <a:srgbClr val="2A4A70"/>
          </a:solidFill>
          <a:ln>
            <a:noFill/>
          </a:ln>
        </p:spPr>
        <p:txBody>
          <a:bodyPr lIns="240030" tIns="120015" rIns="240030" bIns="120015" anchor="ctr"/>
          <a:lstStyle>
            <a:defPPr>
              <a:defRPr kern="1200"/>
            </a:defPPr>
          </a:lstStyle>
          <a:p>
            <a:pPr algn="ctr" defTabSz="5487880">
              <a:lnSpc>
                <a:spcPct val="90000"/>
              </a:lnSpc>
            </a:pPr>
            <a:endParaRPr lang="en-US" sz="5717" i="1"/>
          </a:p>
        </p:txBody>
      </p:sp>
      <p:sp>
        <p:nvSpPr>
          <p:cNvPr id="17" name="Text Placeholder 5">
            <a:extLst>
              <a:ext uri="{FF2B5EF4-FFF2-40B4-BE49-F238E27FC236}">
                <a16:creationId xmlns:a16="http://schemas.microsoft.com/office/drawing/2014/main" id="{4264D35B-B8F4-4A85-9FEE-EA091C5FF1BF}"/>
              </a:ext>
            </a:extLst>
          </p:cNvPr>
          <p:cNvSpPr txBox="1"/>
          <p:nvPr/>
        </p:nvSpPr>
        <p:spPr>
          <a:xfrm>
            <a:off x="4267200" y="457200"/>
            <a:ext cx="42672000" cy="3427013"/>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4388059">
              <a:spcBef>
                <a:spcPct val="20000"/>
              </a:spcBef>
              <a:defRPr/>
            </a:pPr>
            <a:r>
              <a:rPr lang="en-US" sz="8500" dirty="0">
                <a:solidFill>
                  <a:schemeClr val="bg1"/>
                </a:solidFill>
                <a:latin typeface="Amaranth" panose="02000503050000020004" pitchFamily="2" charset="0"/>
              </a:rPr>
              <a:t>C51G-1020: Harnessing L-Band </a:t>
            </a:r>
            <a:r>
              <a:rPr lang="en-US" sz="8500" dirty="0" err="1">
                <a:solidFill>
                  <a:schemeClr val="bg1"/>
                </a:solidFill>
                <a:latin typeface="Amaranth" panose="02000503050000020004" pitchFamily="2" charset="0"/>
              </a:rPr>
              <a:t>InSAR</a:t>
            </a:r>
            <a:r>
              <a:rPr lang="en-US" sz="8500" dirty="0">
                <a:solidFill>
                  <a:schemeClr val="bg1"/>
                </a:solidFill>
                <a:latin typeface="Amaranth" panose="02000503050000020004" pitchFamily="2" charset="0"/>
              </a:rPr>
              <a:t> and Lidar Data Through Machine Learning </a:t>
            </a:r>
          </a:p>
          <a:p>
            <a:pPr algn="ctr" defTabSz="4388059">
              <a:spcBef>
                <a:spcPct val="20000"/>
              </a:spcBef>
              <a:defRPr/>
            </a:pPr>
            <a:r>
              <a:rPr lang="en-US" sz="8500" dirty="0">
                <a:solidFill>
                  <a:schemeClr val="bg1"/>
                </a:solidFill>
                <a:latin typeface="Amaranth" panose="02000503050000020004" pitchFamily="2" charset="0"/>
              </a:rPr>
              <a:t>for Accurate Snow Depth Estimation in Grand Mesa, Colorado</a:t>
            </a:r>
          </a:p>
        </p:txBody>
      </p:sp>
      <p:sp>
        <p:nvSpPr>
          <p:cNvPr id="18" name="Text Placeholder 5">
            <a:extLst>
              <a:ext uri="{FF2B5EF4-FFF2-40B4-BE49-F238E27FC236}">
                <a16:creationId xmlns:a16="http://schemas.microsoft.com/office/drawing/2014/main" id="{ED235A1B-42BF-4F24-80BC-47A0B3B251F1}"/>
              </a:ext>
            </a:extLst>
          </p:cNvPr>
          <p:cNvSpPr txBox="1"/>
          <p:nvPr/>
        </p:nvSpPr>
        <p:spPr>
          <a:xfrm>
            <a:off x="4267200" y="3658074"/>
            <a:ext cx="42672000" cy="2971326"/>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lnSpc>
                <a:spcPct val="200000"/>
              </a:lnSpc>
              <a:defRPr/>
            </a:pPr>
            <a:r>
              <a:rPr lang="en-US" sz="6534" dirty="0">
                <a:solidFill>
                  <a:schemeClr val="bg1"/>
                </a:solidFill>
                <a:latin typeface="Titillium Web" panose="00000500000000000000" pitchFamily="2" charset="0"/>
                <a:cs typeface="Arial" pitchFamily="34" charset="0"/>
              </a:rPr>
              <a:t>Ibrahim Alabi</a:t>
            </a:r>
            <a:r>
              <a:rPr lang="en-US" sz="6534" baseline="30000" dirty="0">
                <a:solidFill>
                  <a:schemeClr val="bg1"/>
                </a:solidFill>
                <a:latin typeface="Titillium Web" panose="00000500000000000000" pitchFamily="2" charset="0"/>
                <a:cs typeface="Arial" pitchFamily="34" charset="0"/>
              </a:rPr>
              <a:t>1</a:t>
            </a:r>
            <a:r>
              <a:rPr lang="en-US" sz="6534" dirty="0">
                <a:solidFill>
                  <a:schemeClr val="bg1"/>
                </a:solidFill>
                <a:latin typeface="Titillium Web" panose="00000500000000000000" pitchFamily="2" charset="0"/>
                <a:cs typeface="Arial" pitchFamily="34" charset="0"/>
              </a:rPr>
              <a:t>   Hans-Peter Marshall</a:t>
            </a:r>
            <a:r>
              <a:rPr lang="en-US" sz="6534" baseline="30000" dirty="0">
                <a:solidFill>
                  <a:schemeClr val="bg1"/>
                </a:solidFill>
                <a:latin typeface="Titillium Web" panose="00000500000000000000" pitchFamily="2" charset="0"/>
                <a:cs typeface="Arial" pitchFamily="34" charset="0"/>
              </a:rPr>
              <a:t>2</a:t>
            </a:r>
            <a:r>
              <a:rPr lang="en-US" sz="6534" dirty="0">
                <a:solidFill>
                  <a:schemeClr val="bg1"/>
                </a:solidFill>
                <a:latin typeface="Titillium Web" panose="00000500000000000000" pitchFamily="2" charset="0"/>
                <a:cs typeface="Arial" pitchFamily="34" charset="0"/>
              </a:rPr>
              <a:t>   Jodi Mead</a:t>
            </a:r>
            <a:r>
              <a:rPr lang="en-US" sz="6534" baseline="30000" dirty="0">
                <a:solidFill>
                  <a:schemeClr val="bg1"/>
                </a:solidFill>
                <a:latin typeface="Titillium Web" panose="00000500000000000000" pitchFamily="2" charset="0"/>
                <a:cs typeface="Arial" pitchFamily="34" charset="0"/>
              </a:rPr>
              <a:t>3</a:t>
            </a:r>
            <a:r>
              <a:rPr lang="en-US" sz="6534" dirty="0">
                <a:solidFill>
                  <a:schemeClr val="bg1"/>
                </a:solidFill>
                <a:latin typeface="Titillium Web" panose="00000500000000000000" pitchFamily="2" charset="0"/>
                <a:cs typeface="Arial" pitchFamily="34" charset="0"/>
              </a:rPr>
              <a:t>   Ernesto Trujillo</a:t>
            </a:r>
            <a:r>
              <a:rPr lang="en-US" sz="6534" baseline="30000" dirty="0">
                <a:solidFill>
                  <a:schemeClr val="bg1"/>
                </a:solidFill>
                <a:latin typeface="Titillium Web" panose="00000500000000000000" pitchFamily="2" charset="0"/>
                <a:cs typeface="Arial" pitchFamily="34" charset="0"/>
              </a:rPr>
              <a:t>2</a:t>
            </a:r>
            <a:r>
              <a:rPr lang="en-US" sz="6534" dirty="0">
                <a:solidFill>
                  <a:schemeClr val="bg1"/>
                </a:solidFill>
                <a:latin typeface="Titillium Web" panose="00000500000000000000" pitchFamily="2" charset="0"/>
                <a:cs typeface="Arial" pitchFamily="34" charset="0"/>
              </a:rPr>
              <a:t>   </a:t>
            </a:r>
            <a:r>
              <a:rPr lang="en-US" sz="6534" dirty="0" err="1">
                <a:solidFill>
                  <a:schemeClr val="bg1"/>
                </a:solidFill>
                <a:latin typeface="Titillium Web" panose="00000500000000000000" pitchFamily="2" charset="0"/>
                <a:cs typeface="Arial" pitchFamily="34" charset="0"/>
              </a:rPr>
              <a:t>Evi</a:t>
            </a:r>
            <a:r>
              <a:rPr lang="en-US" sz="6534" dirty="0">
                <a:solidFill>
                  <a:schemeClr val="bg1"/>
                </a:solidFill>
                <a:latin typeface="Titillium Web" panose="00000500000000000000" pitchFamily="2" charset="0"/>
                <a:cs typeface="Arial" pitchFamily="34" charset="0"/>
              </a:rPr>
              <a:t> Ofekeze</a:t>
            </a:r>
            <a:r>
              <a:rPr lang="en-US" sz="6534" baseline="30000" dirty="0">
                <a:solidFill>
                  <a:schemeClr val="bg1"/>
                </a:solidFill>
                <a:latin typeface="Titillium Web" panose="00000500000000000000" pitchFamily="2" charset="0"/>
                <a:cs typeface="Arial" pitchFamily="34" charset="0"/>
              </a:rPr>
              <a:t>1</a:t>
            </a:r>
          </a:p>
          <a:p>
            <a:pPr algn="ctr">
              <a:lnSpc>
                <a:spcPct val="200000"/>
              </a:lnSpc>
              <a:defRPr/>
            </a:pPr>
            <a:r>
              <a:rPr lang="en-US" sz="3200" baseline="30000" dirty="0">
                <a:solidFill>
                  <a:schemeClr val="bg1"/>
                </a:solidFill>
                <a:latin typeface="Titillium Web" panose="00000500000000000000" pitchFamily="2" charset="0"/>
                <a:cs typeface="Arial" pitchFamily="34" charset="0"/>
              </a:rPr>
              <a:t>1</a:t>
            </a:r>
            <a:r>
              <a:rPr lang="en-US" sz="3200" dirty="0">
                <a:solidFill>
                  <a:schemeClr val="bg1"/>
                </a:solidFill>
                <a:latin typeface="Titillium Web" panose="00000500000000000000" pitchFamily="2" charset="0"/>
                <a:cs typeface="Arial" pitchFamily="34" charset="0"/>
              </a:rPr>
              <a:t>Computing PhD, Data Science, Boise State University	</a:t>
            </a:r>
            <a:r>
              <a:rPr lang="en-US" sz="3200" baseline="30000" dirty="0">
                <a:solidFill>
                  <a:schemeClr val="bg1"/>
                </a:solidFill>
                <a:latin typeface="Titillium Web" panose="00000500000000000000" pitchFamily="2" charset="0"/>
                <a:cs typeface="Arial" pitchFamily="34" charset="0"/>
              </a:rPr>
              <a:t>2</a:t>
            </a:r>
            <a:r>
              <a:rPr lang="en-US" sz="3200" dirty="0">
                <a:solidFill>
                  <a:schemeClr val="bg1"/>
                </a:solidFill>
                <a:latin typeface="Titillium Web" panose="00000500000000000000" pitchFamily="2" charset="0"/>
                <a:cs typeface="Arial" pitchFamily="34" charset="0"/>
              </a:rPr>
              <a:t>Department of Geosciences, Boise State University	</a:t>
            </a:r>
            <a:r>
              <a:rPr lang="en-US" sz="3200" baseline="30000" dirty="0">
                <a:solidFill>
                  <a:schemeClr val="bg1"/>
                </a:solidFill>
                <a:latin typeface="Titillium Web" panose="00000500000000000000" pitchFamily="2" charset="0"/>
                <a:cs typeface="Arial" pitchFamily="34" charset="0"/>
              </a:rPr>
              <a:t>3</a:t>
            </a:r>
            <a:r>
              <a:rPr lang="en-US" sz="3200" dirty="0">
                <a:solidFill>
                  <a:schemeClr val="bg1"/>
                </a:solidFill>
                <a:latin typeface="Titillium Web" panose="00000500000000000000" pitchFamily="2" charset="0"/>
                <a:cs typeface="Arial" pitchFamily="34" charset="0"/>
              </a:rPr>
              <a:t>Department of Mathematics, Boise State University </a:t>
            </a:r>
          </a:p>
        </p:txBody>
      </p:sp>
      <p:sp>
        <p:nvSpPr>
          <p:cNvPr id="19" name="TextBox 19">
            <a:extLst>
              <a:ext uri="{FF2B5EF4-FFF2-40B4-BE49-F238E27FC236}">
                <a16:creationId xmlns:a16="http://schemas.microsoft.com/office/drawing/2014/main" id="{B259D497-80B4-4EAC-8538-8496595AAFC2}"/>
              </a:ext>
            </a:extLst>
          </p:cNvPr>
          <p:cNvSpPr txBox="1">
            <a:spLocks noChangeArrowheads="1"/>
          </p:cNvSpPr>
          <p:nvPr/>
        </p:nvSpPr>
        <p:spPr bwMode="auto">
          <a:xfrm>
            <a:off x="1280160" y="8572447"/>
            <a:ext cx="11597640" cy="768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dirty="0">
                <a:latin typeface="Titillium Web" panose="00000500000000000000" pitchFamily="2" charset="0"/>
                <a:cs typeface="Arial" pitchFamily="34" charset="0"/>
              </a:rPr>
              <a:t>Reliable snow depth mapping is critical for water resource management and climate modeling. Existing spaceborne and airborne techniques face limitations from coarse resolution, high costs, sparse coverage, and weather dependence. Synthetic aperture radar (SAR) provides active microwave imaging that penetrates clouds. Interferometric SAR (</a:t>
            </a:r>
            <a:r>
              <a:rPr lang="en-US" sz="2800" dirty="0" err="1">
                <a:latin typeface="Titillium Web" panose="00000500000000000000" pitchFamily="2" charset="0"/>
                <a:cs typeface="Arial" pitchFamily="34" charset="0"/>
              </a:rPr>
              <a:t>InSAR</a:t>
            </a:r>
            <a:r>
              <a:rPr lang="en-US" sz="2800" dirty="0">
                <a:latin typeface="Titillium Web" panose="00000500000000000000" pitchFamily="2" charset="0"/>
                <a:cs typeface="Arial" pitchFamily="34" charset="0"/>
              </a:rPr>
              <a:t>) has been used to measure surface movement. Here, we assume no ground movement, but we use the delay in the snow signal to measure snow depth change as originally suggested by [1]. </a:t>
            </a:r>
          </a:p>
          <a:p>
            <a:pPr algn="just">
              <a:lnSpc>
                <a:spcPct val="110000"/>
              </a:lnSpc>
            </a:pPr>
            <a:endParaRPr lang="en-US" sz="2800" dirty="0">
              <a:latin typeface="Titillium Web" panose="00000500000000000000" pitchFamily="2" charset="0"/>
              <a:cs typeface="Arial" pitchFamily="34" charset="0"/>
            </a:endParaRPr>
          </a:p>
          <a:p>
            <a:pPr algn="just">
              <a:lnSpc>
                <a:spcPct val="110000"/>
              </a:lnSpc>
            </a:pPr>
            <a:r>
              <a:rPr lang="en-US" sz="2800" dirty="0">
                <a:latin typeface="Titillium Web" panose="00000500000000000000" pitchFamily="2" charset="0"/>
                <a:cs typeface="Arial" pitchFamily="34" charset="0"/>
              </a:rPr>
              <a:t>We apply machine learning to predict snow depth using L-band </a:t>
            </a:r>
            <a:r>
              <a:rPr lang="en-US" sz="2800" dirty="0" err="1">
                <a:latin typeface="Titillium Web" panose="00000500000000000000" pitchFamily="2" charset="0"/>
                <a:cs typeface="Arial" pitchFamily="34" charset="0"/>
              </a:rPr>
              <a:t>InSAR</a:t>
            </a:r>
            <a:r>
              <a:rPr lang="en-US" sz="2800" dirty="0">
                <a:latin typeface="Titillium Web" panose="00000500000000000000" pitchFamily="2" charset="0"/>
                <a:cs typeface="Arial" pitchFamily="34" charset="0"/>
              </a:rPr>
              <a:t> data from NASA JPL's UAVSAR sensor. This research explores the potential of this approach for global-scale snow monitoring in anticipation of the upcoming NASA-ISRO SAR (NISAR) mission.</a:t>
            </a:r>
          </a:p>
          <a:p>
            <a:pPr algn="just">
              <a:lnSpc>
                <a:spcPct val="110000"/>
              </a:lnSpc>
            </a:pPr>
            <a:endParaRPr lang="en-US" sz="2800" dirty="0">
              <a:latin typeface="Titillium Web" panose="00000500000000000000" pitchFamily="2" charset="0"/>
              <a:cs typeface="Arial" pitchFamily="34" charset="0"/>
            </a:endParaRPr>
          </a:p>
          <a:p>
            <a:pPr algn="just">
              <a:lnSpc>
                <a:spcPct val="110000"/>
              </a:lnSpc>
            </a:pPr>
            <a:r>
              <a:rPr lang="en-US" sz="2800" b="1" dirty="0">
                <a:latin typeface="Titillium Web" panose="00000500000000000000" pitchFamily="2" charset="0"/>
                <a:cs typeface="Arial" pitchFamily="34" charset="0"/>
              </a:rPr>
              <a:t>Assumption</a:t>
            </a:r>
            <a:r>
              <a:rPr lang="en-US" sz="2800" dirty="0">
                <a:latin typeface="Titillium Web" panose="00000500000000000000" pitchFamily="2" charset="0"/>
                <a:cs typeface="Arial" pitchFamily="34" charset="0"/>
              </a:rPr>
              <a:t>: total snow depth before melt starts displays similar patterns to snow depth changes due to snow accumulation.</a:t>
            </a:r>
          </a:p>
        </p:txBody>
      </p:sp>
      <mc:AlternateContent xmlns:mc="http://schemas.openxmlformats.org/markup-compatibility/2006">
        <mc:Choice xmlns:a14="http://schemas.microsoft.com/office/drawing/2010/main" Requires="a14">
          <p:sp>
            <p:nvSpPr>
              <p:cNvPr id="21" name="TextBox 19">
                <a:extLst>
                  <a:ext uri="{FF2B5EF4-FFF2-40B4-BE49-F238E27FC236}">
                    <a16:creationId xmlns:a16="http://schemas.microsoft.com/office/drawing/2014/main" id="{DCB5B9DC-AFC8-48DD-8E5A-79F4EB3B3EE2}"/>
                  </a:ext>
                </a:extLst>
              </p:cNvPr>
              <p:cNvSpPr txBox="1">
                <a:spLocks noChangeArrowheads="1"/>
              </p:cNvSpPr>
              <p:nvPr/>
            </p:nvSpPr>
            <p:spPr bwMode="auto">
              <a:xfrm>
                <a:off x="13761720" y="8305800"/>
                <a:ext cx="11201400" cy="84253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dirty="0">
                    <a:latin typeface="Titillium Web" panose="00000500000000000000" pitchFamily="2" charset="0"/>
                    <a:cs typeface="Arial" pitchFamily="34" charset="0"/>
                  </a:rPr>
                  <a:t>We used data from the 2017 SnowEx campaign [2]. The following stratification was done to assess the effect of vegetation on depth estimation:</a:t>
                </a:r>
              </a:p>
              <a:p>
                <a:pPr algn="just">
                  <a:lnSpc>
                    <a:spcPct val="110000"/>
                  </a:lnSpc>
                </a:pPr>
                <a:endParaRPr lang="en-US" sz="2800" dirty="0">
                  <a:latin typeface="Titillium Web" panose="00000500000000000000" pitchFamily="2" charset="0"/>
                  <a:cs typeface="Arial" pitchFamily="34" charset="0"/>
                </a:endParaRPr>
              </a:p>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Open Areas (vegetation height &lt; 0.5m)</a:t>
                </a:r>
              </a:p>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Vegetated Areas  (vegetation height ≥ 0.5m)</a:t>
                </a:r>
              </a:p>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Combine Areas (open areas + vegetated areas)</a:t>
                </a:r>
              </a:p>
              <a:p>
                <a:pPr marL="457200" indent="-457200" algn="just">
                  <a:lnSpc>
                    <a:spcPct val="110000"/>
                  </a:lnSpc>
                  <a:buFont typeface="Arial" panose="020B0604020202020204" pitchFamily="34" charset="0"/>
                  <a:buChar char="•"/>
                </a:pPr>
                <a:endParaRPr lang="en-US" sz="2800" dirty="0">
                  <a:latin typeface="Titillium Web" panose="00000500000000000000" pitchFamily="2" charset="0"/>
                  <a:cs typeface="Arial" pitchFamily="34" charset="0"/>
                </a:endParaRPr>
              </a:p>
              <a:p>
                <a:pPr algn="just">
                  <a:lnSpc>
                    <a:spcPct val="110000"/>
                  </a:lnSpc>
                </a:pPr>
                <a:r>
                  <a:rPr lang="en-US" sz="2800" dirty="0">
                    <a:latin typeface="Titillium Web" panose="00000500000000000000" pitchFamily="2" charset="0"/>
                    <a:cs typeface="Arial" pitchFamily="34" charset="0"/>
                  </a:rPr>
                  <a:t>We trained </a:t>
                </a:r>
                <a:r>
                  <a:rPr lang="en-US" sz="2800" dirty="0" err="1">
                    <a:latin typeface="Titillium Web" panose="00000500000000000000" pitchFamily="2" charset="0"/>
                    <a:cs typeface="Arial" pitchFamily="34" charset="0"/>
                  </a:rPr>
                  <a:t>XGBoost</a:t>
                </a:r>
                <a:r>
                  <a:rPr lang="en-US" sz="2800" dirty="0">
                    <a:latin typeface="Titillium Web" panose="00000500000000000000" pitchFamily="2" charset="0"/>
                    <a:cs typeface="Arial" pitchFamily="34" charset="0"/>
                  </a:rPr>
                  <a:t> [3], Extra Trees [4], and Feed-forward Neural Networks (FNN) for all subsets. For each model, we had three model configurations:</a:t>
                </a:r>
              </a:p>
              <a:p>
                <a:pPr algn="just">
                  <a:lnSpc>
                    <a:spcPct val="110000"/>
                  </a:lnSpc>
                </a:pPr>
                <a:endParaRPr lang="en-US" sz="2800" dirty="0">
                  <a:latin typeface="Titillium Web" panose="00000500000000000000" pitchFamily="2" charset="0"/>
                  <a:cs typeface="Arial" pitchFamily="34" charset="0"/>
                </a:endParaRPr>
              </a:p>
              <a:p>
                <a:pPr marL="457200" indent="-457200" algn="just">
                  <a:lnSpc>
                    <a:spcPct val="110000"/>
                  </a:lnSpc>
                  <a:buFont typeface="Arial" panose="020B0604020202020204" pitchFamily="34" charset="0"/>
                  <a:buChar char="•"/>
                </a:pPr>
                <a:r>
                  <a:rPr lang="en-US" sz="2400" dirty="0">
                    <a:effectLst/>
                    <a:ea typeface="Calibri" panose="020F0502020204030204" pitchFamily="34" charset="0"/>
                    <a:cs typeface="Times New Roman" panose="02020603050405020304" pitchFamily="18" charset="0"/>
                  </a:rPr>
                  <a:t>Model 1: </a:t>
                </a:r>
                <a14:m>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𝑆𝐷</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𝐸𝑙𝑒𝑣𝑎𝑡𝑖𝑜𝑛</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lgn="just">
                  <a:lnSpc>
                    <a:spcPct val="110000"/>
                  </a:lnSpc>
                  <a:buFont typeface="Arial" panose="020B0604020202020204" pitchFamily="34" charset="0"/>
                  <a:buChar char="•"/>
                </a:pPr>
                <a:r>
                  <a:rPr lang="en-US" sz="2400" dirty="0">
                    <a:effectLst/>
                    <a:ea typeface="Calibri" panose="020F0502020204030204" pitchFamily="34" charset="0"/>
                    <a:cs typeface="Times New Roman" panose="02020603050405020304" pitchFamily="18" charset="0"/>
                  </a:rPr>
                  <a:t>Model 2: </a:t>
                </a:r>
                <a14:m>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𝑆𝐷</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𝐶𝑂</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𝐼𝐴</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𝐵𝐷𝐸𝑀</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𝑊𝑃</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𝐴𝑀</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𝑈𝑃</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gn="just">
                  <a:lnSpc>
                    <a:spcPct val="110000"/>
                  </a:lnSpc>
                  <a:buFont typeface="Arial" panose="020B0604020202020204" pitchFamily="34" charset="0"/>
                  <a:buChar char="•"/>
                </a:pPr>
                <a:r>
                  <a:rPr lang="en-US" sz="2400" dirty="0">
                    <a:effectLst/>
                    <a:ea typeface="Calibri" panose="020F0502020204030204" pitchFamily="34" charset="0"/>
                    <a:cs typeface="Times New Roman" panose="02020603050405020304" pitchFamily="18" charset="0"/>
                  </a:rPr>
                  <a:t>Model 3: </a:t>
                </a:r>
                <a14:m>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𝑆𝐷</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𝐶𝑂</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𝐼𝐴</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𝐵𝐷𝐸𝑀</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𝑊𝑃</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𝐴𝑀</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𝑈𝑃</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𝑉𝐻</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0000"/>
                  </a:lnSpc>
                </a:pPr>
                <a:endParaRPr lang="en-US" sz="2800" dirty="0">
                  <a:latin typeface="Titillium Web" panose="00000500000000000000" pitchFamily="2" charset="0"/>
                  <a:cs typeface="Arial" pitchFamily="34" charset="0"/>
                </a:endParaRPr>
              </a:p>
              <a:p>
                <a:pPr algn="just">
                  <a:lnSpc>
                    <a:spcPct val="110000"/>
                  </a:lnSpc>
                </a:pPr>
                <a:r>
                  <a:rPr lang="en-US" sz="2800" dirty="0">
                    <a:latin typeface="Titillium Web" panose="00000500000000000000" pitchFamily="2" charset="0"/>
                    <a:cs typeface="Arial" pitchFamily="34" charset="0"/>
                  </a:rPr>
                  <a:t>Where:</a:t>
                </a:r>
              </a:p>
              <a:p>
                <a:pPr algn="just">
                  <a:lnSpc>
                    <a:spcPct val="110000"/>
                  </a:lnSpc>
                </a:pPr>
                <a:endParaRPr lang="en-US" sz="2800" dirty="0">
                  <a:latin typeface="Titillium Web" panose="00000500000000000000" pitchFamily="2" charset="0"/>
                  <a:cs typeface="Arial" pitchFamily="34" charset="0"/>
                </a:endParaRPr>
              </a:p>
            </p:txBody>
          </p:sp>
        </mc:Choice>
        <mc:Fallback>
          <p:sp>
            <p:nvSpPr>
              <p:cNvPr id="21" name="TextBox 19">
                <a:extLst>
                  <a:ext uri="{FF2B5EF4-FFF2-40B4-BE49-F238E27FC236}">
                    <a16:creationId xmlns:a16="http://schemas.microsoft.com/office/drawing/2014/main" id="{DCB5B9DC-AFC8-48DD-8E5A-79F4EB3B3EE2}"/>
                  </a:ext>
                </a:extLst>
              </p:cNvPr>
              <p:cNvSpPr txBox="1">
                <a:spLocks noRot="1" noChangeAspect="1" noMove="1" noResize="1" noEditPoints="1" noAdjustHandles="1" noChangeArrowheads="1" noChangeShapeType="1" noTextEdit="1"/>
              </p:cNvSpPr>
              <p:nvPr/>
            </p:nvSpPr>
            <p:spPr bwMode="auto">
              <a:xfrm>
                <a:off x="13761720" y="8305800"/>
                <a:ext cx="11201400" cy="8425357"/>
              </a:xfrm>
              <a:prstGeom prst="rect">
                <a:avLst/>
              </a:prstGeom>
              <a:blipFill>
                <a:blip r:embed="rId2"/>
                <a:stretch>
                  <a:fillRect l="-1019" t="-301" r="-10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3" name="TextBox 19">
            <a:extLst>
              <a:ext uri="{FF2B5EF4-FFF2-40B4-BE49-F238E27FC236}">
                <a16:creationId xmlns:a16="http://schemas.microsoft.com/office/drawing/2014/main" id="{9247D261-80E6-4008-A48F-EE2502170D44}"/>
              </a:ext>
            </a:extLst>
          </p:cNvPr>
          <p:cNvSpPr txBox="1">
            <a:spLocks noChangeArrowheads="1"/>
          </p:cNvSpPr>
          <p:nvPr/>
        </p:nvSpPr>
        <p:spPr bwMode="auto">
          <a:xfrm>
            <a:off x="26243278" y="8534400"/>
            <a:ext cx="13685521" cy="205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dirty="0">
                <a:latin typeface="Titillium Web" panose="00000500000000000000" pitchFamily="2" charset="0"/>
                <a:cs typeface="Arial" pitchFamily="34" charset="0"/>
              </a:rPr>
              <a:t>Models were evaluated using the 10% held-out testing set. The overall best model is </a:t>
            </a:r>
            <a:r>
              <a:rPr lang="en-US" sz="2800" dirty="0" err="1">
                <a:latin typeface="Titillium Web" panose="00000500000000000000" pitchFamily="2" charset="0"/>
                <a:cs typeface="Arial" pitchFamily="34" charset="0"/>
              </a:rPr>
              <a:t>XGBoost</a:t>
            </a:r>
            <a:r>
              <a:rPr lang="en-US" sz="2800" dirty="0">
                <a:latin typeface="Titillium Web" panose="00000500000000000000" pitchFamily="2" charset="0"/>
                <a:cs typeface="Arial" pitchFamily="34" charset="0"/>
              </a:rPr>
              <a:t> on the full dataset. The results are displayed below:</a:t>
            </a:r>
          </a:p>
          <a:p>
            <a:pPr algn="just">
              <a:lnSpc>
                <a:spcPct val="110000"/>
              </a:lnSpc>
            </a:pPr>
            <a:endParaRPr lang="en-US" sz="2800" dirty="0">
              <a:latin typeface="Titillium Web" panose="00000500000000000000" pitchFamily="2" charset="0"/>
              <a:cs typeface="Arial" pitchFamily="34" charset="0"/>
            </a:endParaRPr>
          </a:p>
          <a:p>
            <a:pPr algn="just">
              <a:lnSpc>
                <a:spcPct val="110000"/>
              </a:lnSpc>
            </a:pPr>
            <a:r>
              <a:rPr lang="en-US" sz="3200" b="1" dirty="0">
                <a:latin typeface="Titillium Web" panose="00000500000000000000" pitchFamily="2" charset="0"/>
                <a:cs typeface="Arial" pitchFamily="34" charset="0"/>
              </a:rPr>
              <a:t>Model performance on the test set</a:t>
            </a:r>
            <a:endParaRPr lang="en-US" sz="2800" b="1" dirty="0">
              <a:latin typeface="Titillium Web" panose="00000500000000000000" pitchFamily="2" charset="0"/>
              <a:cs typeface="Arial" pitchFamily="34" charset="0"/>
            </a:endParaRPr>
          </a:p>
        </p:txBody>
      </p:sp>
      <p:sp>
        <p:nvSpPr>
          <p:cNvPr id="25" name="TextBox 19">
            <a:extLst>
              <a:ext uri="{FF2B5EF4-FFF2-40B4-BE49-F238E27FC236}">
                <a16:creationId xmlns:a16="http://schemas.microsoft.com/office/drawing/2014/main" id="{D6F48894-7BDB-43BE-B25A-3CBBFD463C85}"/>
              </a:ext>
            </a:extLst>
          </p:cNvPr>
          <p:cNvSpPr txBox="1">
            <a:spLocks noChangeArrowheads="1"/>
          </p:cNvSpPr>
          <p:nvPr/>
        </p:nvSpPr>
        <p:spPr bwMode="auto">
          <a:xfrm>
            <a:off x="41285160" y="8229600"/>
            <a:ext cx="8930640" cy="72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gn="just">
              <a:lnSpc>
                <a:spcPct val="110000"/>
              </a:lnSpc>
              <a:buFont typeface="Arial" panose="020B0604020202020204" pitchFamily="34" charset="0"/>
              <a:buChar char="•"/>
            </a:pPr>
            <a:r>
              <a:rPr lang="en-US" sz="2800" b="1" dirty="0">
                <a:latin typeface="Titillium Web" panose="00000500000000000000" pitchFamily="2" charset="0"/>
                <a:cs typeface="Arial" pitchFamily="34" charset="0"/>
              </a:rPr>
              <a:t>Objective 1</a:t>
            </a:r>
            <a:r>
              <a:rPr lang="en-US" sz="2800" dirty="0">
                <a:latin typeface="Titillium Web" panose="00000500000000000000" pitchFamily="2" charset="0"/>
                <a:cs typeface="Arial" pitchFamily="34" charset="0"/>
              </a:rPr>
              <a:t>: We demonstrated the potential of L-band </a:t>
            </a:r>
            <a:r>
              <a:rPr lang="en-US" sz="2800" dirty="0" err="1">
                <a:latin typeface="Titillium Web" panose="00000500000000000000" pitchFamily="2" charset="0"/>
                <a:cs typeface="Arial" pitchFamily="34" charset="0"/>
              </a:rPr>
              <a:t>InSAR</a:t>
            </a:r>
            <a:r>
              <a:rPr lang="en-US" sz="2800" dirty="0">
                <a:latin typeface="Titillium Web" panose="00000500000000000000" pitchFamily="2" charset="0"/>
                <a:cs typeface="Arial" pitchFamily="34" charset="0"/>
              </a:rPr>
              <a:t> data for snow depth estimation. </a:t>
            </a:r>
            <a:r>
              <a:rPr lang="en-US" sz="2800" dirty="0" err="1">
                <a:latin typeface="Titillium Web" panose="00000500000000000000" pitchFamily="2" charset="0"/>
                <a:cs typeface="Arial" pitchFamily="34" charset="0"/>
              </a:rPr>
              <a:t>XGBoost</a:t>
            </a:r>
            <a:r>
              <a:rPr lang="en-US" sz="2800" dirty="0">
                <a:latin typeface="Titillium Web" panose="00000500000000000000" pitchFamily="2" charset="0"/>
                <a:cs typeface="Arial" pitchFamily="34" charset="0"/>
              </a:rPr>
              <a:t> on the full dataset (overall best model) achieved an RMSE of 9.28 cm on the testing set when compared with ASO lidar and 16.02 cm when validated on in-situ observations. </a:t>
            </a:r>
          </a:p>
          <a:p>
            <a:pPr marL="457200" indent="-457200" algn="just">
              <a:lnSpc>
                <a:spcPct val="110000"/>
              </a:lnSpc>
              <a:buFont typeface="Arial" panose="020B0604020202020204" pitchFamily="34" charset="0"/>
              <a:buChar char="•"/>
            </a:pPr>
            <a:r>
              <a:rPr lang="en-US" sz="2800" b="1" dirty="0">
                <a:latin typeface="Titillium Web" panose="00000500000000000000" pitchFamily="2" charset="0"/>
                <a:cs typeface="Arial" pitchFamily="34" charset="0"/>
              </a:rPr>
              <a:t>Objective 2: </a:t>
            </a:r>
            <a:r>
              <a:rPr lang="en-US" sz="2800" dirty="0">
                <a:latin typeface="Titillium Web" panose="00000500000000000000" pitchFamily="2" charset="0"/>
                <a:cs typeface="Arial" pitchFamily="34" charset="0"/>
              </a:rPr>
              <a:t>We have nearly equal performance in open and vegetated areas. This indicates that </a:t>
            </a:r>
            <a:r>
              <a:rPr lang="en-US" sz="2800" dirty="0" err="1">
                <a:latin typeface="Titillium Web" panose="00000500000000000000" pitchFamily="2" charset="0"/>
                <a:cs typeface="Arial" pitchFamily="34" charset="0"/>
              </a:rPr>
              <a:t>InSAR</a:t>
            </a:r>
            <a:r>
              <a:rPr lang="en-US" sz="2800" dirty="0">
                <a:latin typeface="Titillium Web" panose="00000500000000000000" pitchFamily="2" charset="0"/>
                <a:cs typeface="Arial" pitchFamily="34" charset="0"/>
              </a:rPr>
              <a:t> can be used to measure snow in the forest if coherence is maintained. However, snow in the canopy and wind can impact coherence in the forest.</a:t>
            </a:r>
          </a:p>
          <a:p>
            <a:pPr marL="457200" indent="-457200" algn="just">
              <a:lnSpc>
                <a:spcPct val="110000"/>
              </a:lnSpc>
              <a:buFont typeface="Arial" panose="020B0604020202020204" pitchFamily="34" charset="0"/>
              <a:buChar char="•"/>
            </a:pPr>
            <a:r>
              <a:rPr lang="en-US" sz="2800" b="1" dirty="0">
                <a:latin typeface="Titillium Web" panose="00000500000000000000" pitchFamily="2" charset="0"/>
                <a:cs typeface="Arial" pitchFamily="34" charset="0"/>
              </a:rPr>
              <a:t>Objective 3</a:t>
            </a:r>
            <a:r>
              <a:rPr lang="en-US" sz="2800" dirty="0">
                <a:latin typeface="Titillium Web" panose="00000500000000000000" pitchFamily="2" charset="0"/>
                <a:cs typeface="Arial" pitchFamily="34" charset="0"/>
              </a:rPr>
              <a:t>: Unwrapped phase, bare earth DEM, and amplitude were identified as the most influential features for the overall best model using SHAP and </a:t>
            </a:r>
            <a:r>
              <a:rPr lang="en-US" sz="2800" dirty="0" err="1">
                <a:latin typeface="Titillium Web" panose="00000500000000000000" pitchFamily="2" charset="0"/>
                <a:cs typeface="Arial" pitchFamily="34" charset="0"/>
              </a:rPr>
              <a:t>XGBoost’s</a:t>
            </a:r>
            <a:r>
              <a:rPr lang="en-US" sz="2800" dirty="0">
                <a:latin typeface="Titillium Web" panose="00000500000000000000" pitchFamily="2" charset="0"/>
                <a:cs typeface="Arial" pitchFamily="34" charset="0"/>
              </a:rPr>
              <a:t> gain importance.</a:t>
            </a:r>
          </a:p>
        </p:txBody>
      </p:sp>
      <p:sp>
        <p:nvSpPr>
          <p:cNvPr id="27" name="TextBox 19">
            <a:extLst>
              <a:ext uri="{FF2B5EF4-FFF2-40B4-BE49-F238E27FC236}">
                <a16:creationId xmlns:a16="http://schemas.microsoft.com/office/drawing/2014/main" id="{D1DF76C2-CA55-4287-8208-00375EA04995}"/>
              </a:ext>
            </a:extLst>
          </p:cNvPr>
          <p:cNvSpPr txBox="1">
            <a:spLocks noChangeArrowheads="1"/>
          </p:cNvSpPr>
          <p:nvPr/>
        </p:nvSpPr>
        <p:spPr bwMode="auto">
          <a:xfrm>
            <a:off x="1280160" y="28631893"/>
            <a:ext cx="11201400" cy="4362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dirty="0">
                <a:latin typeface="Titillium Web" panose="00000500000000000000" pitchFamily="2" charset="0"/>
                <a:cs typeface="Arial" pitchFamily="34" charset="0"/>
              </a:rPr>
              <a:t>The objective of this work is divided into three broad aspects: </a:t>
            </a:r>
          </a:p>
          <a:p>
            <a:pPr algn="just">
              <a:lnSpc>
                <a:spcPct val="110000"/>
              </a:lnSpc>
            </a:pPr>
            <a:endParaRPr lang="en-US" sz="2800" dirty="0">
              <a:latin typeface="Titillium Web" panose="00000500000000000000" pitchFamily="2" charset="0"/>
              <a:cs typeface="Arial" pitchFamily="34" charset="0"/>
            </a:endParaRPr>
          </a:p>
          <a:p>
            <a:pPr marL="514350" indent="-514350" algn="just">
              <a:lnSpc>
                <a:spcPct val="110000"/>
              </a:lnSpc>
              <a:buFont typeface="+mj-lt"/>
              <a:buAutoNum type="arabicPeriod"/>
            </a:pPr>
            <a:r>
              <a:rPr lang="en-US" sz="2800" b="1" dirty="0">
                <a:latin typeface="Titillium Web" panose="00000500000000000000" pitchFamily="2" charset="0"/>
                <a:cs typeface="Arial" pitchFamily="34" charset="0"/>
              </a:rPr>
              <a:t>Explore the Effectiveness of L-band </a:t>
            </a:r>
            <a:r>
              <a:rPr lang="en-US" sz="2800" b="1" dirty="0" err="1">
                <a:latin typeface="Titillium Web" panose="00000500000000000000" pitchFamily="2" charset="0"/>
                <a:cs typeface="Arial" pitchFamily="34" charset="0"/>
              </a:rPr>
              <a:t>InSAR</a:t>
            </a:r>
            <a:r>
              <a:rPr lang="en-US" sz="2800" b="1" dirty="0">
                <a:latin typeface="Titillium Web" panose="00000500000000000000" pitchFamily="2" charset="0"/>
                <a:cs typeface="Arial" pitchFamily="34" charset="0"/>
              </a:rPr>
              <a:t> Data</a:t>
            </a:r>
            <a:r>
              <a:rPr lang="en-US" sz="2800" dirty="0">
                <a:latin typeface="Titillium Web" panose="00000500000000000000" pitchFamily="2" charset="0"/>
                <a:cs typeface="Arial" pitchFamily="34" charset="0"/>
              </a:rPr>
              <a:t>: Assess the capability of machine learning algorithms to accurately predict total snow depth using L-band </a:t>
            </a:r>
            <a:r>
              <a:rPr lang="en-US" sz="2800" dirty="0" err="1">
                <a:latin typeface="Titillium Web" panose="00000500000000000000" pitchFamily="2" charset="0"/>
                <a:cs typeface="Arial" pitchFamily="34" charset="0"/>
              </a:rPr>
              <a:t>InSAR</a:t>
            </a:r>
            <a:r>
              <a:rPr lang="en-US" sz="2800" dirty="0">
                <a:latin typeface="Titillium Web" panose="00000500000000000000" pitchFamily="2" charset="0"/>
                <a:cs typeface="Arial" pitchFamily="34" charset="0"/>
              </a:rPr>
              <a:t> data.</a:t>
            </a:r>
          </a:p>
          <a:p>
            <a:pPr marL="514350" indent="-514350" algn="just">
              <a:lnSpc>
                <a:spcPct val="110000"/>
              </a:lnSpc>
              <a:buFont typeface="+mj-lt"/>
              <a:buAutoNum type="arabicPeriod"/>
            </a:pPr>
            <a:r>
              <a:rPr lang="en-US" sz="2800" b="1" dirty="0">
                <a:latin typeface="Titillium Web" panose="00000500000000000000" pitchFamily="2" charset="0"/>
                <a:cs typeface="Arial" pitchFamily="34" charset="0"/>
              </a:rPr>
              <a:t>Analyze Vegetation Impact</a:t>
            </a:r>
            <a:r>
              <a:rPr lang="en-US" sz="2800" dirty="0">
                <a:latin typeface="Titillium Web" panose="00000500000000000000" pitchFamily="2" charset="0"/>
                <a:cs typeface="Arial" pitchFamily="34" charset="0"/>
              </a:rPr>
              <a:t>: Examine how vegetation affects the performance of these machine learning models.</a:t>
            </a:r>
          </a:p>
          <a:p>
            <a:pPr marL="514350" indent="-514350" algn="just">
              <a:lnSpc>
                <a:spcPct val="110000"/>
              </a:lnSpc>
              <a:buFont typeface="+mj-lt"/>
              <a:buAutoNum type="arabicPeriod"/>
            </a:pPr>
            <a:r>
              <a:rPr lang="en-US" sz="2800" b="1" dirty="0">
                <a:latin typeface="Titillium Web" panose="00000500000000000000" pitchFamily="2" charset="0"/>
                <a:cs typeface="Arial" pitchFamily="34" charset="0"/>
              </a:rPr>
              <a:t>Evaluate Feature Importance</a:t>
            </a:r>
            <a:r>
              <a:rPr lang="en-US" sz="2800" dirty="0">
                <a:latin typeface="Titillium Web" panose="00000500000000000000" pitchFamily="2" charset="0"/>
                <a:cs typeface="Arial" pitchFamily="34" charset="0"/>
              </a:rPr>
              <a:t>: Determine the relative influence of each input feature in estimating total snow depth.</a:t>
            </a:r>
          </a:p>
        </p:txBody>
      </p:sp>
      <p:sp>
        <p:nvSpPr>
          <p:cNvPr id="31" name="TextBox 19">
            <a:extLst>
              <a:ext uri="{FF2B5EF4-FFF2-40B4-BE49-F238E27FC236}">
                <a16:creationId xmlns:a16="http://schemas.microsoft.com/office/drawing/2014/main" id="{C2BCD34B-62AE-4E64-9D21-E50C4B9B1350}"/>
              </a:ext>
            </a:extLst>
          </p:cNvPr>
          <p:cNvSpPr txBox="1">
            <a:spLocks noChangeArrowheads="1"/>
          </p:cNvSpPr>
          <p:nvPr/>
        </p:nvSpPr>
        <p:spPr bwMode="auto">
          <a:xfrm>
            <a:off x="41148000" y="34991538"/>
            <a:ext cx="9220200" cy="382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lgn="just">
              <a:lnSpc>
                <a:spcPct val="110000"/>
              </a:lnSpc>
              <a:buFont typeface="+mj-lt"/>
              <a:buAutoNum type="arabicPeriod"/>
            </a:pPr>
            <a:endParaRPr lang="en-US" sz="1400" dirty="0">
              <a:effectLst/>
              <a:latin typeface="Times New Roman" panose="02020603050405020304" pitchFamily="18" charset="0"/>
              <a:ea typeface="Times New Roman" panose="02020603050405020304" pitchFamily="18" charset="0"/>
            </a:endParaRPr>
          </a:p>
          <a:p>
            <a:pPr marL="342900" indent="-342900" algn="just">
              <a:lnSpc>
                <a:spcPct val="110000"/>
              </a:lnSpc>
              <a:buFont typeface="+mj-lt"/>
              <a:buAutoNum type="arabicPeriod"/>
            </a:pPr>
            <a:r>
              <a:rPr lang="en-US" sz="1600" dirty="0" err="1">
                <a:effectLst/>
                <a:latin typeface="Times New Roman" panose="02020603050405020304" pitchFamily="18" charset="0"/>
                <a:ea typeface="Times New Roman" panose="02020603050405020304" pitchFamily="18" charset="0"/>
              </a:rPr>
              <a:t>Guneriussen</a:t>
            </a:r>
            <a:r>
              <a:rPr lang="en-US" sz="1600" dirty="0">
                <a:effectLst/>
                <a:latin typeface="Times New Roman" panose="02020603050405020304" pitchFamily="18" charset="0"/>
                <a:ea typeface="Times New Roman" panose="02020603050405020304" pitchFamily="18" charset="0"/>
              </a:rPr>
              <a:t>, T., </a:t>
            </a:r>
            <a:r>
              <a:rPr lang="en-US" sz="1600" dirty="0" err="1">
                <a:effectLst/>
                <a:latin typeface="Times New Roman" panose="02020603050405020304" pitchFamily="18" charset="0"/>
                <a:ea typeface="Times New Roman" panose="02020603050405020304" pitchFamily="18" charset="0"/>
              </a:rPr>
              <a:t>Hogda</a:t>
            </a:r>
            <a:r>
              <a:rPr lang="en-US" sz="1600" dirty="0">
                <a:effectLst/>
                <a:latin typeface="Times New Roman" panose="02020603050405020304" pitchFamily="18" charset="0"/>
                <a:ea typeface="Times New Roman" panose="02020603050405020304" pitchFamily="18" charset="0"/>
              </a:rPr>
              <a:t>, K. A., Johnsen, H., &amp; </a:t>
            </a:r>
            <a:r>
              <a:rPr lang="en-US" sz="1600" dirty="0" err="1">
                <a:effectLst/>
                <a:latin typeface="Times New Roman" panose="02020603050405020304" pitchFamily="18" charset="0"/>
                <a:ea typeface="Times New Roman" panose="02020603050405020304" pitchFamily="18" charset="0"/>
              </a:rPr>
              <a:t>Lauknes</a:t>
            </a:r>
            <a:r>
              <a:rPr lang="en-US" sz="1600" dirty="0">
                <a:effectLst/>
                <a:latin typeface="Times New Roman" panose="02020603050405020304" pitchFamily="18" charset="0"/>
                <a:ea typeface="Times New Roman" panose="02020603050405020304" pitchFamily="18" charset="0"/>
              </a:rPr>
              <a:t>, I. (2001). </a:t>
            </a:r>
            <a:r>
              <a:rPr lang="en-US" sz="1600" dirty="0" err="1">
                <a:effectLst/>
                <a:latin typeface="Times New Roman" panose="02020603050405020304" pitchFamily="18" charset="0"/>
                <a:ea typeface="Times New Roman" panose="02020603050405020304" pitchFamily="18" charset="0"/>
              </a:rPr>
              <a:t>InSAR</a:t>
            </a:r>
            <a:r>
              <a:rPr lang="en-US" sz="1600" dirty="0">
                <a:effectLst/>
                <a:latin typeface="Times New Roman" panose="02020603050405020304" pitchFamily="18" charset="0"/>
                <a:ea typeface="Times New Roman" panose="02020603050405020304" pitchFamily="18" charset="0"/>
              </a:rPr>
              <a:t> for estimation of changes in snow water equivalent of dry snow. IEEE Transactions on Geoscience and Remote Sensing, 39(10), 2101–2108. </a:t>
            </a:r>
          </a:p>
          <a:p>
            <a:pPr marL="342900" indent="-342900" algn="just">
              <a:lnSpc>
                <a:spcPct val="110000"/>
              </a:lnSpc>
              <a:buFont typeface="+mj-lt"/>
              <a:buAutoNum type="arabicPeriod"/>
            </a:pPr>
            <a:r>
              <a:rPr lang="en-US" sz="1600" dirty="0">
                <a:effectLst/>
                <a:latin typeface="Times New Roman" panose="02020603050405020304" pitchFamily="18" charset="0"/>
                <a:ea typeface="Times New Roman" panose="02020603050405020304" pitchFamily="18" charset="0"/>
              </a:rPr>
              <a:t>Kim E, </a:t>
            </a:r>
            <a:r>
              <a:rPr lang="en-US" sz="1600" dirty="0" err="1">
                <a:effectLst/>
                <a:latin typeface="Times New Roman" panose="02020603050405020304" pitchFamily="18" charset="0"/>
                <a:ea typeface="Times New Roman" panose="02020603050405020304" pitchFamily="18" charset="0"/>
              </a:rPr>
              <a:t>Gatebe</a:t>
            </a:r>
            <a:r>
              <a:rPr lang="en-US" sz="1600" dirty="0">
                <a:effectLst/>
                <a:latin typeface="Times New Roman" panose="02020603050405020304" pitchFamily="18" charset="0"/>
                <a:ea typeface="Times New Roman" panose="02020603050405020304" pitchFamily="18" charset="0"/>
              </a:rPr>
              <a:t> C, Hall D, Newlin J, </a:t>
            </a:r>
            <a:r>
              <a:rPr lang="en-US" sz="1600" dirty="0" err="1">
                <a:effectLst/>
                <a:latin typeface="Times New Roman" panose="02020603050405020304" pitchFamily="18" charset="0"/>
                <a:ea typeface="Times New Roman" panose="02020603050405020304" pitchFamily="18" charset="0"/>
              </a:rPr>
              <a:t>Misakonis</a:t>
            </a:r>
            <a:r>
              <a:rPr lang="en-US" sz="1600" dirty="0">
                <a:effectLst/>
                <a:latin typeface="Times New Roman" panose="02020603050405020304" pitchFamily="18" charset="0"/>
                <a:ea typeface="Times New Roman" panose="02020603050405020304" pitchFamily="18" charset="0"/>
              </a:rPr>
              <a:t> A, Elder K, et al. OVERVIEW OF SNOWEX YEAR 1 ACTIVITIES NASA Goddard Space Flight Center , 2 USRA , 3 Aerospace Corp ., 4 ATA Aerospace , 5 US Forest Service ,. </a:t>
            </a:r>
            <a:r>
              <a:rPr lang="en-US" sz="1600" dirty="0" err="1">
                <a:effectLst/>
                <a:latin typeface="Times New Roman" panose="02020603050405020304" pitchFamily="18" charset="0"/>
                <a:ea typeface="Times New Roman" panose="02020603050405020304" pitchFamily="18" charset="0"/>
              </a:rPr>
              <a:t>Igarss</a:t>
            </a:r>
            <a:r>
              <a:rPr lang="en-US" sz="1600" dirty="0">
                <a:effectLst/>
                <a:latin typeface="Times New Roman" panose="02020603050405020304" pitchFamily="18" charset="0"/>
                <a:ea typeface="Times New Roman" panose="02020603050405020304" pitchFamily="18" charset="0"/>
              </a:rPr>
              <a:t>. 2017;1388–90. </a:t>
            </a:r>
          </a:p>
          <a:p>
            <a:pPr marL="342900" indent="-342900" algn="just">
              <a:lnSpc>
                <a:spcPct val="110000"/>
              </a:lnSpc>
              <a:buFont typeface="+mj-lt"/>
              <a:buAutoNum type="arabicPeriod"/>
            </a:pPr>
            <a:r>
              <a:rPr lang="en-US" sz="1600" dirty="0">
                <a:effectLst/>
                <a:latin typeface="Times New Roman" panose="02020603050405020304" pitchFamily="18" charset="0"/>
                <a:ea typeface="Times New Roman" panose="02020603050405020304" pitchFamily="18" charset="0"/>
              </a:rPr>
              <a:t>Chen T, </a:t>
            </a:r>
            <a:r>
              <a:rPr lang="en-US" sz="1600" dirty="0" err="1">
                <a:effectLst/>
                <a:latin typeface="Times New Roman" panose="02020603050405020304" pitchFamily="18" charset="0"/>
                <a:ea typeface="Times New Roman" panose="02020603050405020304" pitchFamily="18" charset="0"/>
              </a:rPr>
              <a:t>Guestrin</a:t>
            </a:r>
            <a:r>
              <a:rPr lang="en-US" sz="1600" dirty="0">
                <a:effectLst/>
                <a:latin typeface="Times New Roman" panose="02020603050405020304" pitchFamily="18" charset="0"/>
                <a:ea typeface="Times New Roman" panose="02020603050405020304" pitchFamily="18" charset="0"/>
              </a:rPr>
              <a:t> C. </a:t>
            </a:r>
            <a:r>
              <a:rPr lang="en-US" sz="1600" dirty="0" err="1">
                <a:effectLst/>
                <a:latin typeface="Times New Roman" panose="02020603050405020304" pitchFamily="18" charset="0"/>
                <a:ea typeface="Times New Roman" panose="02020603050405020304" pitchFamily="18" charset="0"/>
              </a:rPr>
              <a:t>Xgboost</a:t>
            </a:r>
            <a:r>
              <a:rPr lang="en-US" sz="1600" dirty="0">
                <a:effectLst/>
                <a:latin typeface="Times New Roman" panose="02020603050405020304" pitchFamily="18" charset="0"/>
                <a:ea typeface="Times New Roman" panose="02020603050405020304" pitchFamily="18" charset="0"/>
              </a:rPr>
              <a:t>: A scalable tree boosting system. In: Proceedings of the 22nd </a:t>
            </a:r>
            <a:r>
              <a:rPr lang="en-US" sz="1600" dirty="0" err="1">
                <a:effectLst/>
                <a:latin typeface="Times New Roman" panose="02020603050405020304" pitchFamily="18" charset="0"/>
                <a:ea typeface="Times New Roman" panose="02020603050405020304" pitchFamily="18" charset="0"/>
              </a:rPr>
              <a:t>acm</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sigkdd</a:t>
            </a:r>
            <a:r>
              <a:rPr lang="en-US" sz="1600" dirty="0">
                <a:effectLst/>
                <a:latin typeface="Times New Roman" panose="02020603050405020304" pitchFamily="18" charset="0"/>
                <a:ea typeface="Times New Roman" panose="02020603050405020304" pitchFamily="18" charset="0"/>
              </a:rPr>
              <a:t> international conference on knowledge discovery and data mining. 2016. p. 785–94.</a:t>
            </a:r>
          </a:p>
          <a:p>
            <a:pPr marL="342900" indent="-342900" algn="just">
              <a:lnSpc>
                <a:spcPct val="110000"/>
              </a:lnSpc>
              <a:buFont typeface="+mj-lt"/>
              <a:buAutoNum type="arabicPeriod"/>
            </a:pPr>
            <a:r>
              <a:rPr lang="en-US" sz="1600" dirty="0" err="1">
                <a:effectLst/>
                <a:latin typeface="Times New Roman" panose="02020603050405020304" pitchFamily="18" charset="0"/>
                <a:ea typeface="Times New Roman" panose="02020603050405020304" pitchFamily="18" charset="0"/>
              </a:rPr>
              <a:t>Geurts</a:t>
            </a:r>
            <a:r>
              <a:rPr lang="en-US" sz="1600" dirty="0">
                <a:effectLst/>
                <a:latin typeface="Times New Roman" panose="02020603050405020304" pitchFamily="18" charset="0"/>
                <a:ea typeface="Times New Roman" panose="02020603050405020304" pitchFamily="18" charset="0"/>
              </a:rPr>
              <a:t>, P., Ernst, D., &amp; </a:t>
            </a:r>
            <a:r>
              <a:rPr lang="en-US" sz="1600" dirty="0" err="1">
                <a:effectLst/>
                <a:latin typeface="Times New Roman" panose="02020603050405020304" pitchFamily="18" charset="0"/>
                <a:ea typeface="Times New Roman" panose="02020603050405020304" pitchFamily="18" charset="0"/>
              </a:rPr>
              <a:t>Wehenkel</a:t>
            </a:r>
            <a:r>
              <a:rPr lang="en-US" sz="1600" dirty="0">
                <a:effectLst/>
                <a:latin typeface="Times New Roman" panose="02020603050405020304" pitchFamily="18" charset="0"/>
                <a:ea typeface="Times New Roman" panose="02020603050405020304" pitchFamily="18" charset="0"/>
              </a:rPr>
              <a:t>, L. (2006). Extremely randomized trees. Machine Learning, 63, 3–42.  </a:t>
            </a:r>
          </a:p>
          <a:p>
            <a:pPr marL="342900" indent="-342900" algn="just">
              <a:lnSpc>
                <a:spcPct val="110000"/>
              </a:lnSpc>
              <a:buFont typeface="+mj-lt"/>
              <a:buAutoNum type="arabicPeriod"/>
            </a:pPr>
            <a:r>
              <a:rPr lang="en-US" sz="1600" dirty="0">
                <a:effectLst/>
                <a:latin typeface="Times New Roman" panose="02020603050405020304" pitchFamily="18" charset="0"/>
                <a:ea typeface="Times New Roman" panose="02020603050405020304" pitchFamily="18" charset="0"/>
              </a:rPr>
              <a:t>Brucker L, </a:t>
            </a:r>
            <a:r>
              <a:rPr lang="en-US" sz="1600" dirty="0" err="1">
                <a:effectLst/>
                <a:latin typeface="Times New Roman" panose="02020603050405020304" pitchFamily="18" charset="0"/>
                <a:ea typeface="Times New Roman" panose="02020603050405020304" pitchFamily="18" charset="0"/>
              </a:rPr>
              <a:t>Hiemstra</a:t>
            </a:r>
            <a:r>
              <a:rPr lang="en-US" sz="1600" dirty="0">
                <a:effectLst/>
                <a:latin typeface="Times New Roman" panose="02020603050405020304" pitchFamily="18" charset="0"/>
                <a:ea typeface="Times New Roman" panose="02020603050405020304" pitchFamily="18" charset="0"/>
              </a:rPr>
              <a:t> C, Marshall H, Elder K. SnowEx17 Community Snow Depth Probe Measurements, Version 1 [Internet]. NASA National Snow and Ice Data Center Distributed Active Archive Center; 2018. Available from: </a:t>
            </a:r>
            <a:r>
              <a:rPr lang="en-US" sz="1600" dirty="0">
                <a:effectLst/>
                <a:latin typeface="Times New Roman" panose="02020603050405020304" pitchFamily="18" charset="0"/>
                <a:ea typeface="Times New Roman" panose="02020603050405020304" pitchFamily="18" charset="0"/>
                <a:hlinkClick r:id="rId3"/>
              </a:rPr>
              <a:t>https://nsidc.org/data/SNEX17_SD/versions/1</a:t>
            </a:r>
            <a:r>
              <a:rPr lang="en-US" sz="1600" dirty="0">
                <a:effectLst/>
                <a:latin typeface="Times New Roman" panose="02020603050405020304" pitchFamily="18" charset="0"/>
                <a:ea typeface="Times New Roman" panose="02020603050405020304" pitchFamily="18" charset="0"/>
              </a:rPr>
              <a:t>.</a:t>
            </a:r>
          </a:p>
          <a:p>
            <a:pPr algn="just">
              <a:lnSpc>
                <a:spcPct val="110000"/>
              </a:lnSpc>
            </a:pPr>
            <a:endParaRPr lang="en-US" sz="1400" dirty="0">
              <a:latin typeface="Titillium Web" panose="00000500000000000000" pitchFamily="2" charset="0"/>
              <a:cs typeface="Arial" pitchFamily="34" charset="0"/>
            </a:endParaRPr>
          </a:p>
        </p:txBody>
      </p:sp>
      <p:sp>
        <p:nvSpPr>
          <p:cNvPr id="29" name="TextBox 19">
            <a:extLst>
              <a:ext uri="{FF2B5EF4-FFF2-40B4-BE49-F238E27FC236}">
                <a16:creationId xmlns:a16="http://schemas.microsoft.com/office/drawing/2014/main" id="{61C38A20-F85F-4744-B6CC-BB3A40663090}"/>
              </a:ext>
            </a:extLst>
          </p:cNvPr>
          <p:cNvSpPr txBox="1">
            <a:spLocks noChangeArrowheads="1"/>
          </p:cNvSpPr>
          <p:nvPr/>
        </p:nvSpPr>
        <p:spPr bwMode="auto">
          <a:xfrm>
            <a:off x="26131438" y="25527000"/>
            <a:ext cx="11201400" cy="63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b="1" dirty="0">
                <a:latin typeface="Titillium Web" panose="00000500000000000000" pitchFamily="2" charset="0"/>
                <a:cs typeface="Arial" pitchFamily="34" charset="0"/>
              </a:rPr>
              <a:t>Feature Importance</a:t>
            </a:r>
            <a:endParaRPr lang="en-US" sz="2800" b="1" dirty="0">
              <a:latin typeface="Titillium Web" panose="00000500000000000000" pitchFamily="2" charset="0"/>
              <a:cs typeface="Arial" pitchFamily="34" charset="0"/>
            </a:endParaRPr>
          </a:p>
        </p:txBody>
      </p:sp>
      <p:grpSp>
        <p:nvGrpSpPr>
          <p:cNvPr id="9" name="Group 8">
            <a:extLst>
              <a:ext uri="{FF2B5EF4-FFF2-40B4-BE49-F238E27FC236}">
                <a16:creationId xmlns:a16="http://schemas.microsoft.com/office/drawing/2014/main" id="{0561C63D-3456-44FF-9A8C-C609A9A97121}"/>
              </a:ext>
            </a:extLst>
          </p:cNvPr>
          <p:cNvGrpSpPr/>
          <p:nvPr/>
        </p:nvGrpSpPr>
        <p:grpSpPr>
          <a:xfrm>
            <a:off x="40934374" y="34290000"/>
            <a:ext cx="3633929" cy="701538"/>
            <a:chOff x="32576216" y="24123258"/>
            <a:chExt cx="3114797" cy="648259"/>
          </a:xfrm>
        </p:grpSpPr>
        <p:sp>
          <p:nvSpPr>
            <p:cNvPr id="41" name="TextBox 40">
              <a:extLst>
                <a:ext uri="{FF2B5EF4-FFF2-40B4-BE49-F238E27FC236}">
                  <a16:creationId xmlns:a16="http://schemas.microsoft.com/office/drawing/2014/main" id="{5682A469-0F6C-4CD1-861C-F6138AA1CFF5}"/>
                </a:ext>
              </a:extLst>
            </p:cNvPr>
            <p:cNvSpPr txBox="1"/>
            <p:nvPr/>
          </p:nvSpPr>
          <p:spPr>
            <a:xfrm>
              <a:off x="33033416" y="24123258"/>
              <a:ext cx="2657597" cy="633141"/>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320040" rIns="320040" rtlCol="0">
              <a:spAutoFit/>
            </a:bodyPr>
            <a:lstStyle/>
            <a:p>
              <a:pPr defTabSz="5486509">
                <a:defRPr/>
              </a:pPr>
              <a:r>
                <a:rPr lang="en-US" sz="4200" dirty="0">
                  <a:solidFill>
                    <a:schemeClr val="bg1">
                      <a:lumMod val="50000"/>
                    </a:schemeClr>
                  </a:solidFill>
                  <a:latin typeface="Amaranth" panose="02000503050000020004" pitchFamily="2" charset="0"/>
                </a:rPr>
                <a:t>References</a:t>
              </a:r>
            </a:p>
          </p:txBody>
        </p:sp>
        <p:sp>
          <p:nvSpPr>
            <p:cNvPr id="22" name="Rectangle 21">
              <a:extLst>
                <a:ext uri="{FF2B5EF4-FFF2-40B4-BE49-F238E27FC236}">
                  <a16:creationId xmlns:a16="http://schemas.microsoft.com/office/drawing/2014/main" id="{153DC2BF-8F6E-4CFF-A885-3D8323D2B705}"/>
                </a:ext>
              </a:extLst>
            </p:cNvPr>
            <p:cNvSpPr/>
            <p:nvPr/>
          </p:nvSpPr>
          <p:spPr bwMode="auto">
            <a:xfrm>
              <a:off x="32576216" y="24125186"/>
              <a:ext cx="457200" cy="646331"/>
            </a:xfrm>
            <a:prstGeom prst="rect">
              <a:avLst/>
            </a:prstGeom>
            <a:solidFill>
              <a:srgbClr val="7F7F7F"/>
            </a:solidFill>
            <a:ln w="9525" cap="flat" cmpd="sng" algn="ctr">
              <a:noFill/>
              <a:prstDash val="solid"/>
              <a:round/>
              <a:headEnd type="none" w="med" len="med"/>
              <a:tailEnd type="none" w="med" len="med"/>
            </a:ln>
            <a:effectLst/>
          </p:spPr>
          <p:txBody>
            <a:bodyPr vert="horz" wrap="square" lIns="106680" tIns="53340" rIns="106680" bIns="53340" numCol="1" rtlCol="0" anchor="t" anchorCtr="0" compatLnSpc="1">
              <a:prstTxWarp prst="textNoShape">
                <a:avLst/>
              </a:prstTxWarp>
            </a:bodyPr>
            <a:lstStyle/>
            <a:p>
              <a:pPr defTabSz="5487880"/>
              <a:endParaRPr lang="en-US" sz="5250">
                <a:latin typeface="Arial" pitchFamily="34" charset="0"/>
              </a:endParaRPr>
            </a:p>
          </p:txBody>
        </p:sp>
      </p:grpSp>
      <p:grpSp>
        <p:nvGrpSpPr>
          <p:cNvPr id="4" name="Group 3">
            <a:extLst>
              <a:ext uri="{FF2B5EF4-FFF2-40B4-BE49-F238E27FC236}">
                <a16:creationId xmlns:a16="http://schemas.microsoft.com/office/drawing/2014/main" id="{69DA6868-859E-4342-976E-822157DE2D15}"/>
              </a:ext>
            </a:extLst>
          </p:cNvPr>
          <p:cNvGrpSpPr/>
          <p:nvPr/>
        </p:nvGrpSpPr>
        <p:grpSpPr>
          <a:xfrm>
            <a:off x="1280160" y="7467600"/>
            <a:ext cx="3888428" cy="754053"/>
            <a:chOff x="619432" y="7936247"/>
            <a:chExt cx="3332939" cy="646331"/>
          </a:xfrm>
        </p:grpSpPr>
        <p:sp>
          <p:nvSpPr>
            <p:cNvPr id="35" name="TextBox 34">
              <a:extLst>
                <a:ext uri="{FF2B5EF4-FFF2-40B4-BE49-F238E27FC236}">
                  <a16:creationId xmlns:a16="http://schemas.microsoft.com/office/drawing/2014/main" id="{17220CD8-CD1F-4561-B6F6-872F8B351FDE}"/>
                </a:ext>
              </a:extLst>
            </p:cNvPr>
            <p:cNvSpPr txBox="1"/>
            <p:nvPr/>
          </p:nvSpPr>
          <p:spPr>
            <a:xfrm>
              <a:off x="1066800" y="7936248"/>
              <a:ext cx="2885571" cy="63314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320040" rIns="320040" rtlCol="0">
              <a:spAutoFit/>
            </a:bodyPr>
            <a:lstStyle/>
            <a:p>
              <a:pPr defTabSz="5486509">
                <a:defRPr/>
              </a:pPr>
              <a:r>
                <a:rPr lang="en-US" sz="4200" dirty="0">
                  <a:solidFill>
                    <a:srgbClr val="6E4D99"/>
                  </a:solidFill>
                  <a:latin typeface="Amaranth" panose="02000503050000020004" pitchFamily="2" charset="0"/>
                </a:rPr>
                <a:t>Background</a:t>
              </a:r>
            </a:p>
          </p:txBody>
        </p:sp>
        <p:sp>
          <p:nvSpPr>
            <p:cNvPr id="24" name="Rectangle 23">
              <a:extLst>
                <a:ext uri="{FF2B5EF4-FFF2-40B4-BE49-F238E27FC236}">
                  <a16:creationId xmlns:a16="http://schemas.microsoft.com/office/drawing/2014/main" id="{269B7A80-A037-4811-AA81-3FB99CEB6B45}"/>
                </a:ext>
              </a:extLst>
            </p:cNvPr>
            <p:cNvSpPr/>
            <p:nvPr/>
          </p:nvSpPr>
          <p:spPr bwMode="auto">
            <a:xfrm>
              <a:off x="619432" y="7936247"/>
              <a:ext cx="457200" cy="646331"/>
            </a:xfrm>
            <a:prstGeom prst="rect">
              <a:avLst/>
            </a:prstGeom>
            <a:solidFill>
              <a:srgbClr val="6E4D99"/>
            </a:solidFill>
            <a:ln w="9525" cap="flat" cmpd="sng" algn="ctr">
              <a:noFill/>
              <a:prstDash val="solid"/>
              <a:round/>
              <a:headEnd type="none" w="med" len="med"/>
              <a:tailEnd type="none" w="med" len="med"/>
            </a:ln>
            <a:effectLst/>
          </p:spPr>
          <p:txBody>
            <a:bodyPr vert="horz" wrap="square" lIns="106680" tIns="53340" rIns="106680" bIns="53340" numCol="1" rtlCol="0" anchor="t" anchorCtr="0" compatLnSpc="1">
              <a:prstTxWarp prst="textNoShape">
                <a:avLst/>
              </a:prstTxWarp>
            </a:bodyPr>
            <a:lstStyle/>
            <a:p>
              <a:pPr defTabSz="5487880"/>
              <a:endParaRPr lang="en-US" sz="5250">
                <a:latin typeface="Arial" pitchFamily="34" charset="0"/>
              </a:endParaRPr>
            </a:p>
          </p:txBody>
        </p:sp>
      </p:grpSp>
      <p:grpSp>
        <p:nvGrpSpPr>
          <p:cNvPr id="5" name="Group 4">
            <a:extLst>
              <a:ext uri="{FF2B5EF4-FFF2-40B4-BE49-F238E27FC236}">
                <a16:creationId xmlns:a16="http://schemas.microsoft.com/office/drawing/2014/main" id="{628E0EA1-F584-4FE4-81F7-2DFD4FB88DA2}"/>
              </a:ext>
            </a:extLst>
          </p:cNvPr>
          <p:cNvGrpSpPr/>
          <p:nvPr/>
        </p:nvGrpSpPr>
        <p:grpSpPr>
          <a:xfrm>
            <a:off x="13761723" y="7467606"/>
            <a:ext cx="4199147" cy="754422"/>
            <a:chOff x="11309555" y="7936248"/>
            <a:chExt cx="3599269" cy="646647"/>
          </a:xfrm>
        </p:grpSpPr>
        <p:sp>
          <p:nvSpPr>
            <p:cNvPr id="36" name="TextBox 35">
              <a:extLst>
                <a:ext uri="{FF2B5EF4-FFF2-40B4-BE49-F238E27FC236}">
                  <a16:creationId xmlns:a16="http://schemas.microsoft.com/office/drawing/2014/main" id="{F9744332-409D-4E13-8004-F1FC2BA8831D}"/>
                </a:ext>
              </a:extLst>
            </p:cNvPr>
            <p:cNvSpPr txBox="1"/>
            <p:nvPr/>
          </p:nvSpPr>
          <p:spPr>
            <a:xfrm>
              <a:off x="11766755" y="7936248"/>
              <a:ext cx="3142069" cy="63314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320040" rIns="320040" rtlCol="0">
              <a:spAutoFit/>
            </a:bodyPr>
            <a:lstStyle/>
            <a:p>
              <a:pPr defTabSz="5486509">
                <a:defRPr/>
              </a:pPr>
              <a:r>
                <a:rPr lang="en-US" sz="4200" dirty="0">
                  <a:solidFill>
                    <a:srgbClr val="679955"/>
                  </a:solidFill>
                  <a:latin typeface="Amaranth" panose="02000503050000020004" pitchFamily="2" charset="0"/>
                </a:rPr>
                <a:t>Methodology</a:t>
              </a:r>
            </a:p>
          </p:txBody>
        </p:sp>
        <p:sp>
          <p:nvSpPr>
            <p:cNvPr id="26" name="Rectangle 25">
              <a:extLst>
                <a:ext uri="{FF2B5EF4-FFF2-40B4-BE49-F238E27FC236}">
                  <a16:creationId xmlns:a16="http://schemas.microsoft.com/office/drawing/2014/main" id="{C2540629-E07F-4524-B7B0-8AD50B9CA383}"/>
                </a:ext>
              </a:extLst>
            </p:cNvPr>
            <p:cNvSpPr/>
            <p:nvPr/>
          </p:nvSpPr>
          <p:spPr bwMode="auto">
            <a:xfrm>
              <a:off x="11309555" y="7936564"/>
              <a:ext cx="457200" cy="646331"/>
            </a:xfrm>
            <a:prstGeom prst="rect">
              <a:avLst/>
            </a:prstGeom>
            <a:solidFill>
              <a:srgbClr val="679955"/>
            </a:solidFill>
            <a:ln w="9525" cap="flat" cmpd="sng" algn="ctr">
              <a:noFill/>
              <a:prstDash val="solid"/>
              <a:round/>
              <a:headEnd type="none" w="med" len="med"/>
              <a:tailEnd type="none" w="med" len="med"/>
            </a:ln>
            <a:effectLst/>
          </p:spPr>
          <p:txBody>
            <a:bodyPr vert="horz" wrap="square" lIns="106680" tIns="53340" rIns="106680" bIns="53340" numCol="1" rtlCol="0" anchor="t" anchorCtr="0" compatLnSpc="1">
              <a:prstTxWarp prst="textNoShape">
                <a:avLst/>
              </a:prstTxWarp>
            </a:bodyPr>
            <a:lstStyle/>
            <a:p>
              <a:pPr defTabSz="5487880"/>
              <a:endParaRPr lang="en-US" sz="5250">
                <a:latin typeface="Arial" pitchFamily="34" charset="0"/>
              </a:endParaRPr>
            </a:p>
          </p:txBody>
        </p:sp>
      </p:grpSp>
      <p:grpSp>
        <p:nvGrpSpPr>
          <p:cNvPr id="6" name="Group 5">
            <a:extLst>
              <a:ext uri="{FF2B5EF4-FFF2-40B4-BE49-F238E27FC236}">
                <a16:creationId xmlns:a16="http://schemas.microsoft.com/office/drawing/2014/main" id="{DFD3D1B1-E282-45AC-A5D2-BF5D46CFDC2A}"/>
              </a:ext>
            </a:extLst>
          </p:cNvPr>
          <p:cNvGrpSpPr/>
          <p:nvPr/>
        </p:nvGrpSpPr>
        <p:grpSpPr>
          <a:xfrm>
            <a:off x="26136604" y="7467605"/>
            <a:ext cx="3080480" cy="788833"/>
            <a:chOff x="21950516" y="7936248"/>
            <a:chExt cx="2640411" cy="676142"/>
          </a:xfrm>
        </p:grpSpPr>
        <p:sp>
          <p:nvSpPr>
            <p:cNvPr id="38" name="TextBox 37">
              <a:extLst>
                <a:ext uri="{FF2B5EF4-FFF2-40B4-BE49-F238E27FC236}">
                  <a16:creationId xmlns:a16="http://schemas.microsoft.com/office/drawing/2014/main" id="{9A18A5CA-EAF8-4A0C-91E3-652892D85424}"/>
                </a:ext>
              </a:extLst>
            </p:cNvPr>
            <p:cNvSpPr txBox="1"/>
            <p:nvPr/>
          </p:nvSpPr>
          <p:spPr>
            <a:xfrm>
              <a:off x="22402800" y="7936248"/>
              <a:ext cx="2188127" cy="63314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320040" rIns="320040" rtlCol="0">
              <a:spAutoFit/>
            </a:bodyPr>
            <a:lstStyle/>
            <a:p>
              <a:pPr defTabSz="5486509">
                <a:defRPr/>
              </a:pPr>
              <a:r>
                <a:rPr lang="en-US" sz="4200">
                  <a:solidFill>
                    <a:srgbClr val="679955"/>
                  </a:solidFill>
                  <a:latin typeface="Amaranth" panose="02000503050000020004" pitchFamily="2" charset="0"/>
                </a:rPr>
                <a:t>RESULTS</a:t>
              </a:r>
            </a:p>
          </p:txBody>
        </p:sp>
        <p:sp>
          <p:nvSpPr>
            <p:cNvPr id="28" name="Rectangle 27">
              <a:extLst>
                <a:ext uri="{FF2B5EF4-FFF2-40B4-BE49-F238E27FC236}">
                  <a16:creationId xmlns:a16="http://schemas.microsoft.com/office/drawing/2014/main" id="{3DBBCF0F-8115-4C70-A694-F428A5C95969}"/>
                </a:ext>
              </a:extLst>
            </p:cNvPr>
            <p:cNvSpPr/>
            <p:nvPr/>
          </p:nvSpPr>
          <p:spPr bwMode="auto">
            <a:xfrm>
              <a:off x="21950516" y="7966059"/>
              <a:ext cx="457200" cy="646331"/>
            </a:xfrm>
            <a:prstGeom prst="rect">
              <a:avLst/>
            </a:prstGeom>
            <a:solidFill>
              <a:srgbClr val="679955"/>
            </a:solidFill>
            <a:ln w="9525" cap="flat" cmpd="sng" algn="ctr">
              <a:noFill/>
              <a:prstDash val="solid"/>
              <a:round/>
              <a:headEnd type="none" w="med" len="med"/>
              <a:tailEnd type="none" w="med" len="med"/>
            </a:ln>
            <a:effectLst/>
          </p:spPr>
          <p:txBody>
            <a:bodyPr vert="horz" wrap="square" lIns="106680" tIns="53340" rIns="106680" bIns="53340" numCol="1" rtlCol="0" anchor="t" anchorCtr="0" compatLnSpc="1">
              <a:prstTxWarp prst="textNoShape">
                <a:avLst/>
              </a:prstTxWarp>
            </a:bodyPr>
            <a:lstStyle/>
            <a:p>
              <a:pPr defTabSz="5487880"/>
              <a:endParaRPr lang="en-US" sz="5250">
                <a:latin typeface="Arial" pitchFamily="34" charset="0"/>
              </a:endParaRPr>
            </a:p>
          </p:txBody>
        </p:sp>
      </p:grpSp>
      <p:grpSp>
        <p:nvGrpSpPr>
          <p:cNvPr id="7" name="Group 6">
            <a:extLst>
              <a:ext uri="{FF2B5EF4-FFF2-40B4-BE49-F238E27FC236}">
                <a16:creationId xmlns:a16="http://schemas.microsoft.com/office/drawing/2014/main" id="{1BB9306F-3280-4FFD-A286-DCBADFD49E3F}"/>
              </a:ext>
            </a:extLst>
          </p:cNvPr>
          <p:cNvGrpSpPr/>
          <p:nvPr/>
        </p:nvGrpSpPr>
        <p:grpSpPr>
          <a:xfrm>
            <a:off x="40934368" y="7391400"/>
            <a:ext cx="5974248" cy="754053"/>
            <a:chOff x="32576216" y="7936247"/>
            <a:chExt cx="5120785" cy="646331"/>
          </a:xfrm>
        </p:grpSpPr>
        <p:sp>
          <p:nvSpPr>
            <p:cNvPr id="40" name="TextBox 39">
              <a:extLst>
                <a:ext uri="{FF2B5EF4-FFF2-40B4-BE49-F238E27FC236}">
                  <a16:creationId xmlns:a16="http://schemas.microsoft.com/office/drawing/2014/main" id="{9486D635-9884-427F-9A27-F0D207FACB9C}"/>
                </a:ext>
              </a:extLst>
            </p:cNvPr>
            <p:cNvSpPr txBox="1"/>
            <p:nvPr/>
          </p:nvSpPr>
          <p:spPr>
            <a:xfrm>
              <a:off x="33033416" y="7936248"/>
              <a:ext cx="4663585" cy="63314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320040" rIns="320040" rtlCol="0">
              <a:spAutoFit/>
            </a:bodyPr>
            <a:lstStyle/>
            <a:p>
              <a:pPr defTabSz="5486509">
                <a:defRPr/>
              </a:pPr>
              <a:r>
                <a:rPr lang="en-US" sz="4200" dirty="0">
                  <a:solidFill>
                    <a:srgbClr val="6E4D99"/>
                  </a:solidFill>
                  <a:latin typeface="Amaranth" panose="02000503050000020004" pitchFamily="2" charset="0"/>
                </a:rPr>
                <a:t>Answer to Objectives</a:t>
              </a:r>
            </a:p>
          </p:txBody>
        </p:sp>
        <p:sp>
          <p:nvSpPr>
            <p:cNvPr id="30" name="Rectangle 29">
              <a:extLst>
                <a:ext uri="{FF2B5EF4-FFF2-40B4-BE49-F238E27FC236}">
                  <a16:creationId xmlns:a16="http://schemas.microsoft.com/office/drawing/2014/main" id="{99702F2A-8E0E-4D1A-A866-FC61F70C5522}"/>
                </a:ext>
              </a:extLst>
            </p:cNvPr>
            <p:cNvSpPr/>
            <p:nvPr/>
          </p:nvSpPr>
          <p:spPr bwMode="auto">
            <a:xfrm>
              <a:off x="32576216" y="7936247"/>
              <a:ext cx="457200" cy="646331"/>
            </a:xfrm>
            <a:prstGeom prst="rect">
              <a:avLst/>
            </a:prstGeom>
            <a:solidFill>
              <a:srgbClr val="6E4D99"/>
            </a:solidFill>
            <a:ln w="9525" cap="flat" cmpd="sng" algn="ctr">
              <a:noFill/>
              <a:prstDash val="solid"/>
              <a:round/>
              <a:headEnd type="none" w="med" len="med"/>
              <a:tailEnd type="none" w="med" len="med"/>
            </a:ln>
            <a:effectLst/>
          </p:spPr>
          <p:txBody>
            <a:bodyPr vert="horz" wrap="square" lIns="106680" tIns="53340" rIns="106680" bIns="53340" numCol="1" rtlCol="0" anchor="t" anchorCtr="0" compatLnSpc="1">
              <a:prstTxWarp prst="textNoShape">
                <a:avLst/>
              </a:prstTxWarp>
            </a:bodyPr>
            <a:lstStyle/>
            <a:p>
              <a:pPr defTabSz="5487880"/>
              <a:endParaRPr lang="en-US" sz="5250">
                <a:latin typeface="Arial" pitchFamily="34" charset="0"/>
              </a:endParaRPr>
            </a:p>
          </p:txBody>
        </p:sp>
      </p:grpSp>
      <p:grpSp>
        <p:nvGrpSpPr>
          <p:cNvPr id="8" name="Group 7">
            <a:extLst>
              <a:ext uri="{FF2B5EF4-FFF2-40B4-BE49-F238E27FC236}">
                <a16:creationId xmlns:a16="http://schemas.microsoft.com/office/drawing/2014/main" id="{8A48DC6E-5C6A-4A57-8A78-B09BE503F40B}"/>
              </a:ext>
            </a:extLst>
          </p:cNvPr>
          <p:cNvGrpSpPr/>
          <p:nvPr/>
        </p:nvGrpSpPr>
        <p:grpSpPr>
          <a:xfrm>
            <a:off x="1280162" y="27831859"/>
            <a:ext cx="3523321" cy="754785"/>
            <a:chOff x="619432" y="19087285"/>
            <a:chExt cx="3019990" cy="646958"/>
          </a:xfrm>
        </p:grpSpPr>
        <p:sp>
          <p:nvSpPr>
            <p:cNvPr id="37" name="TextBox 36">
              <a:extLst>
                <a:ext uri="{FF2B5EF4-FFF2-40B4-BE49-F238E27FC236}">
                  <a16:creationId xmlns:a16="http://schemas.microsoft.com/office/drawing/2014/main" id="{2AE133AC-1DFE-4D6E-B1A3-31B930A6602E}"/>
                </a:ext>
              </a:extLst>
            </p:cNvPr>
            <p:cNvSpPr txBox="1"/>
            <p:nvPr/>
          </p:nvSpPr>
          <p:spPr>
            <a:xfrm>
              <a:off x="1076632" y="19087285"/>
              <a:ext cx="2562790" cy="63314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320040" rIns="320040" rtlCol="0">
              <a:spAutoFit/>
            </a:bodyPr>
            <a:lstStyle/>
            <a:p>
              <a:pPr defTabSz="5486509">
                <a:defRPr/>
              </a:pPr>
              <a:r>
                <a:rPr lang="en-US" sz="4200" dirty="0">
                  <a:solidFill>
                    <a:srgbClr val="A33B3B"/>
                  </a:solidFill>
                  <a:latin typeface="Amaranth" panose="02000503050000020004" pitchFamily="2" charset="0"/>
                </a:rPr>
                <a:t>Objectives</a:t>
              </a:r>
            </a:p>
          </p:txBody>
        </p:sp>
        <p:sp>
          <p:nvSpPr>
            <p:cNvPr id="32" name="Rectangle 31">
              <a:extLst>
                <a:ext uri="{FF2B5EF4-FFF2-40B4-BE49-F238E27FC236}">
                  <a16:creationId xmlns:a16="http://schemas.microsoft.com/office/drawing/2014/main" id="{F1C45890-5A72-41A6-9C21-8464F46D0E48}"/>
                </a:ext>
              </a:extLst>
            </p:cNvPr>
            <p:cNvSpPr/>
            <p:nvPr/>
          </p:nvSpPr>
          <p:spPr bwMode="auto">
            <a:xfrm>
              <a:off x="619432" y="19087912"/>
              <a:ext cx="457200" cy="646331"/>
            </a:xfrm>
            <a:prstGeom prst="rect">
              <a:avLst/>
            </a:prstGeom>
            <a:solidFill>
              <a:srgbClr val="A33B3B"/>
            </a:solidFill>
            <a:ln w="9525" cap="flat" cmpd="sng" algn="ctr">
              <a:noFill/>
              <a:prstDash val="solid"/>
              <a:round/>
              <a:headEnd type="none" w="med" len="med"/>
              <a:tailEnd type="none" w="med" len="med"/>
            </a:ln>
            <a:effectLst/>
          </p:spPr>
          <p:txBody>
            <a:bodyPr vert="horz" wrap="square" lIns="106680" tIns="53340" rIns="106680" bIns="53340" numCol="1" rtlCol="0" anchor="t" anchorCtr="0" compatLnSpc="1">
              <a:prstTxWarp prst="textNoShape">
                <a:avLst/>
              </a:prstTxWarp>
            </a:bodyPr>
            <a:lstStyle/>
            <a:p>
              <a:pPr defTabSz="5487880"/>
              <a:endParaRPr lang="en-US" sz="5250">
                <a:latin typeface="Arial" pitchFamily="34" charset="0"/>
              </a:endParaRPr>
            </a:p>
          </p:txBody>
        </p:sp>
      </p:grpSp>
      <p:pic>
        <p:nvPicPr>
          <p:cNvPr id="16" name="Picture 15">
            <a:extLst>
              <a:ext uri="{FF2B5EF4-FFF2-40B4-BE49-F238E27FC236}">
                <a16:creationId xmlns:a16="http://schemas.microsoft.com/office/drawing/2014/main" id="{EF52D9DE-336E-1DA4-0B68-8BAD526D8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0880" y="2590800"/>
            <a:ext cx="7777320" cy="3304001"/>
          </a:xfrm>
          <a:prstGeom prst="rect">
            <a:avLst/>
          </a:prstGeom>
        </p:spPr>
      </p:pic>
      <p:pic>
        <p:nvPicPr>
          <p:cNvPr id="46" name="Picture 45" descr="A blue and orange logo&#10;&#10;Description automatically generated">
            <a:extLst>
              <a:ext uri="{FF2B5EF4-FFF2-40B4-BE49-F238E27FC236}">
                <a16:creationId xmlns:a16="http://schemas.microsoft.com/office/drawing/2014/main" id="{666E26C3-29D5-2E2A-6099-FB324504B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590800"/>
            <a:ext cx="8382000" cy="3124200"/>
          </a:xfrm>
          <a:prstGeom prst="rect">
            <a:avLst/>
          </a:prstGeom>
        </p:spPr>
      </p:pic>
      <p:pic>
        <p:nvPicPr>
          <p:cNvPr id="48" name="Picture 47" descr="A snowy landscape with trees and mountains&#10;&#10;Description automatically generated">
            <a:extLst>
              <a:ext uri="{FF2B5EF4-FFF2-40B4-BE49-F238E27FC236}">
                <a16:creationId xmlns:a16="http://schemas.microsoft.com/office/drawing/2014/main" id="{778F5DF4-BFE2-CC0E-288B-22E69ED32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0242" y="22213731"/>
            <a:ext cx="6348091" cy="4761069"/>
          </a:xfrm>
          <a:prstGeom prst="rect">
            <a:avLst/>
          </a:prstGeom>
        </p:spPr>
      </p:pic>
      <p:sp>
        <p:nvSpPr>
          <p:cNvPr id="49" name="TextBox 48">
            <a:extLst>
              <a:ext uri="{FF2B5EF4-FFF2-40B4-BE49-F238E27FC236}">
                <a16:creationId xmlns:a16="http://schemas.microsoft.com/office/drawing/2014/main" id="{9561CEE9-AFE9-5E35-CAC1-8CB5336146D9}"/>
              </a:ext>
            </a:extLst>
          </p:cNvPr>
          <p:cNvSpPr txBox="1"/>
          <p:nvPr/>
        </p:nvSpPr>
        <p:spPr>
          <a:xfrm>
            <a:off x="3413431" y="26984980"/>
            <a:ext cx="6304931" cy="523220"/>
          </a:xfrm>
          <a:prstGeom prst="rect">
            <a:avLst/>
          </a:prstGeom>
          <a:noFill/>
        </p:spPr>
        <p:txBody>
          <a:bodyPr wrap="none" rtlCol="0">
            <a:spAutoFit/>
          </a:bodyPr>
          <a:lstStyle/>
          <a:p>
            <a:r>
              <a:rPr lang="en-US" sz="2800" dirty="0">
                <a:latin typeface="Titillium Web" pitchFamily="2" charset="77"/>
              </a:rPr>
              <a:t>Fig. 2: Grand Mesa (study area) in winter.</a:t>
            </a:r>
          </a:p>
        </p:txBody>
      </p:sp>
      <p:pic>
        <p:nvPicPr>
          <p:cNvPr id="61" name="Picture 60" descr="A map of a grand canyon&#10;&#10;Description automatically generated">
            <a:extLst>
              <a:ext uri="{FF2B5EF4-FFF2-40B4-BE49-F238E27FC236}">
                <a16:creationId xmlns:a16="http://schemas.microsoft.com/office/drawing/2014/main" id="{0F01C96E-17BF-21B2-CA76-6CFF8C6686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2128" y="16865249"/>
            <a:ext cx="10899872" cy="4470751"/>
          </a:xfrm>
          <a:prstGeom prst="rect">
            <a:avLst/>
          </a:prstGeom>
        </p:spPr>
      </p:pic>
      <p:sp>
        <p:nvSpPr>
          <p:cNvPr id="62" name="TextBox 61">
            <a:extLst>
              <a:ext uri="{FF2B5EF4-FFF2-40B4-BE49-F238E27FC236}">
                <a16:creationId xmlns:a16="http://schemas.microsoft.com/office/drawing/2014/main" id="{593CAE77-69D2-2A45-75F2-89378BF7772A}"/>
              </a:ext>
            </a:extLst>
          </p:cNvPr>
          <p:cNvSpPr txBox="1"/>
          <p:nvPr/>
        </p:nvSpPr>
        <p:spPr>
          <a:xfrm>
            <a:off x="2112431" y="20991493"/>
            <a:ext cx="9259266" cy="954107"/>
          </a:xfrm>
          <a:prstGeom prst="rect">
            <a:avLst/>
          </a:prstGeom>
          <a:noFill/>
        </p:spPr>
        <p:txBody>
          <a:bodyPr wrap="none" rtlCol="0">
            <a:spAutoFit/>
          </a:bodyPr>
          <a:lstStyle/>
          <a:p>
            <a:pPr algn="ctr"/>
            <a:r>
              <a:rPr lang="en-US" sz="2800" dirty="0">
                <a:latin typeface="Titillium Web" pitchFamily="2" charset="77"/>
              </a:rPr>
              <a:t>Fig. 1: The large red rectangle outlines a 9.25 x 32 km target </a:t>
            </a:r>
          </a:p>
          <a:p>
            <a:pPr algn="ctr"/>
            <a:r>
              <a:rPr lang="en-US" sz="2800" dirty="0">
                <a:latin typeface="Titillium Web" pitchFamily="2" charset="77"/>
              </a:rPr>
              <a:t>area that was imaged by all airborne sensors [2].</a:t>
            </a:r>
          </a:p>
        </p:txBody>
      </p:sp>
      <p:pic>
        <p:nvPicPr>
          <p:cNvPr id="63" name="Picture 62">
            <a:extLst>
              <a:ext uri="{FF2B5EF4-FFF2-40B4-BE49-F238E27FC236}">
                <a16:creationId xmlns:a16="http://schemas.microsoft.com/office/drawing/2014/main" id="{B933049D-F0D1-0094-3260-78042B81AC4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4278418" y="18172093"/>
            <a:ext cx="10263147" cy="6178233"/>
          </a:xfrm>
          <a:prstGeom prst="rect">
            <a:avLst/>
          </a:prstGeom>
        </p:spPr>
      </p:pic>
      <p:sp>
        <p:nvSpPr>
          <p:cNvPr id="2048" name="TextBox 19">
            <a:extLst>
              <a:ext uri="{FF2B5EF4-FFF2-40B4-BE49-F238E27FC236}">
                <a16:creationId xmlns:a16="http://schemas.microsoft.com/office/drawing/2014/main" id="{456D3388-29A1-2580-62E3-95A929F919C6}"/>
              </a:ext>
            </a:extLst>
          </p:cNvPr>
          <p:cNvSpPr txBox="1">
            <a:spLocks noChangeArrowheads="1"/>
          </p:cNvSpPr>
          <p:nvPr/>
        </p:nvSpPr>
        <p:spPr bwMode="auto">
          <a:xfrm>
            <a:off x="13761720" y="16218973"/>
            <a:ext cx="4754880" cy="199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CO: Coherence</a:t>
            </a:r>
          </a:p>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IA: Incidence Angle</a:t>
            </a:r>
          </a:p>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BDEM: Bare Earth DEM</a:t>
            </a:r>
          </a:p>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WP: Wrapped Phase</a:t>
            </a:r>
          </a:p>
        </p:txBody>
      </p:sp>
      <p:sp>
        <p:nvSpPr>
          <p:cNvPr id="2049" name="TextBox 19">
            <a:extLst>
              <a:ext uri="{FF2B5EF4-FFF2-40B4-BE49-F238E27FC236}">
                <a16:creationId xmlns:a16="http://schemas.microsoft.com/office/drawing/2014/main" id="{905D1388-C5A3-6451-2942-74D9FFC6B982}"/>
              </a:ext>
            </a:extLst>
          </p:cNvPr>
          <p:cNvSpPr txBox="1">
            <a:spLocks noChangeArrowheads="1"/>
          </p:cNvSpPr>
          <p:nvPr/>
        </p:nvSpPr>
        <p:spPr bwMode="auto">
          <a:xfrm>
            <a:off x="19705320" y="16218973"/>
            <a:ext cx="4754880" cy="199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AM: Amplitude</a:t>
            </a:r>
          </a:p>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UP: Unwrapped Phase</a:t>
            </a:r>
          </a:p>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VH: Vegetation Height</a:t>
            </a:r>
          </a:p>
          <a:p>
            <a:pPr marL="457200" indent="-457200" algn="just">
              <a:lnSpc>
                <a:spcPct val="110000"/>
              </a:lnSpc>
              <a:buFont typeface="Arial" panose="020B0604020202020204" pitchFamily="34" charset="0"/>
              <a:buChar char="•"/>
            </a:pPr>
            <a:r>
              <a:rPr lang="en-US" sz="2800" dirty="0">
                <a:latin typeface="Titillium Web" panose="00000500000000000000" pitchFamily="2" charset="0"/>
                <a:cs typeface="Arial" pitchFamily="34" charset="0"/>
              </a:rPr>
              <a:t>SD: Snow Depth</a:t>
            </a:r>
          </a:p>
        </p:txBody>
      </p:sp>
      <p:sp>
        <p:nvSpPr>
          <p:cNvPr id="2052" name="TextBox 2051">
            <a:extLst>
              <a:ext uri="{FF2B5EF4-FFF2-40B4-BE49-F238E27FC236}">
                <a16:creationId xmlns:a16="http://schemas.microsoft.com/office/drawing/2014/main" id="{5E073734-2B3A-B16F-0652-993A5A114D85}"/>
              </a:ext>
            </a:extLst>
          </p:cNvPr>
          <p:cNvSpPr txBox="1"/>
          <p:nvPr/>
        </p:nvSpPr>
        <p:spPr>
          <a:xfrm>
            <a:off x="14865469" y="24572893"/>
            <a:ext cx="9679701" cy="954107"/>
          </a:xfrm>
          <a:prstGeom prst="rect">
            <a:avLst/>
          </a:prstGeom>
          <a:noFill/>
        </p:spPr>
        <p:txBody>
          <a:bodyPr wrap="none" rtlCol="0">
            <a:spAutoFit/>
          </a:bodyPr>
          <a:lstStyle/>
          <a:p>
            <a:pPr algn="ctr"/>
            <a:r>
              <a:rPr lang="en-US" sz="2800" dirty="0">
                <a:latin typeface="Titillium Web" pitchFamily="2" charset="77"/>
              </a:rPr>
              <a:t>Fig. 3: A flowchart illustrating the step-by-step methodology </a:t>
            </a:r>
          </a:p>
          <a:p>
            <a:pPr algn="ctr"/>
            <a:r>
              <a:rPr lang="en-US" sz="2800" dirty="0">
                <a:latin typeface="Titillium Web" pitchFamily="2" charset="77"/>
              </a:rPr>
              <a:t>of our model training.</a:t>
            </a:r>
          </a:p>
        </p:txBody>
      </p:sp>
      <p:pic>
        <p:nvPicPr>
          <p:cNvPr id="2058" name="Picture 2057">
            <a:extLst>
              <a:ext uri="{FF2B5EF4-FFF2-40B4-BE49-F238E27FC236}">
                <a16:creationId xmlns:a16="http://schemas.microsoft.com/office/drawing/2014/main" id="{80A526B5-982B-A6B8-A386-3394EFEA1B4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3969178" y="32091528"/>
            <a:ext cx="10338622" cy="5743678"/>
          </a:xfrm>
          <a:prstGeom prst="rect">
            <a:avLst/>
          </a:prstGeom>
        </p:spPr>
      </p:pic>
      <p:sp>
        <p:nvSpPr>
          <p:cNvPr id="2059" name="TextBox 19">
            <a:extLst>
              <a:ext uri="{FF2B5EF4-FFF2-40B4-BE49-F238E27FC236}">
                <a16:creationId xmlns:a16="http://schemas.microsoft.com/office/drawing/2014/main" id="{B64F517D-67E8-24F6-03FF-19F280C71022}"/>
              </a:ext>
            </a:extLst>
          </p:cNvPr>
          <p:cNvSpPr txBox="1">
            <a:spLocks noChangeArrowheads="1"/>
          </p:cNvSpPr>
          <p:nvPr/>
        </p:nvSpPr>
        <p:spPr bwMode="auto">
          <a:xfrm>
            <a:off x="1120138" y="34193623"/>
            <a:ext cx="11854000" cy="4370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r>
              <a:rPr lang="en-US" sz="2800" dirty="0">
                <a:latin typeface="Titillium Web" panose="00000500000000000000" pitchFamily="2" charset="0"/>
                <a:cs typeface="Arial" pitchFamily="34" charset="0"/>
              </a:rPr>
              <a:t>We would like to express our gratitude to the NASA Terrestrial Hydrology Program and all participants of the SnowEx campaign for providing the Lidar and in-situ data. </a:t>
            </a:r>
          </a:p>
          <a:p>
            <a:pPr algn="just"/>
            <a:endParaRPr lang="en-US" sz="2800" dirty="0">
              <a:latin typeface="Titillium Web" panose="00000500000000000000" pitchFamily="2" charset="0"/>
              <a:cs typeface="Arial" pitchFamily="34" charset="0"/>
            </a:endParaRPr>
          </a:p>
          <a:p>
            <a:pPr algn="just"/>
            <a:r>
              <a:rPr lang="en-US" sz="2800" dirty="0">
                <a:latin typeface="Titillium Web" panose="00000500000000000000" pitchFamily="2" charset="0"/>
                <a:cs typeface="Arial" pitchFamily="34" charset="0"/>
              </a:rPr>
              <a:t>We also thank </a:t>
            </a:r>
            <a:r>
              <a:rPr lang="en-US" sz="2800" dirty="0" err="1">
                <a:latin typeface="Titillium Web" panose="00000500000000000000" pitchFamily="2" charset="0"/>
                <a:cs typeface="Arial" pitchFamily="34" charset="0"/>
              </a:rPr>
              <a:t>Yunling</a:t>
            </a:r>
            <a:r>
              <a:rPr lang="en-US" sz="2800" dirty="0">
                <a:latin typeface="Titillium Web" panose="00000500000000000000" pitchFamily="2" charset="0"/>
                <a:cs typeface="Arial" pitchFamily="34" charset="0"/>
              </a:rPr>
              <a:t> Lou - the UAVSAR Project Manager at NASA JPL - for the UAVSAR data. </a:t>
            </a:r>
          </a:p>
          <a:p>
            <a:pPr algn="just"/>
            <a:endParaRPr lang="en-US" sz="2800" dirty="0">
              <a:latin typeface="Titillium Web" panose="00000500000000000000" pitchFamily="2" charset="0"/>
              <a:cs typeface="Arial" pitchFamily="34" charset="0"/>
            </a:endParaRPr>
          </a:p>
          <a:p>
            <a:pPr algn="just"/>
            <a:r>
              <a:rPr lang="en-US" sz="2800" dirty="0">
                <a:latin typeface="Titillium Web" panose="00000500000000000000" pitchFamily="2" charset="0"/>
                <a:cs typeface="Arial" pitchFamily="34" charset="0"/>
              </a:rPr>
              <a:t>This work was partially funded by the U.S. Army Cold Regions Research and Engineering Laboratory (CRREL) under contract W913E523C0002.</a:t>
            </a:r>
          </a:p>
          <a:p>
            <a:pPr algn="just"/>
            <a:endParaRPr lang="en-US" sz="2500" dirty="0">
              <a:latin typeface="Titillium Web" panose="00000500000000000000" pitchFamily="2" charset="0"/>
              <a:cs typeface="Arial" pitchFamily="34" charset="0"/>
            </a:endParaRPr>
          </a:p>
        </p:txBody>
      </p:sp>
      <p:grpSp>
        <p:nvGrpSpPr>
          <p:cNvPr id="2060" name="Group 2059">
            <a:extLst>
              <a:ext uri="{FF2B5EF4-FFF2-40B4-BE49-F238E27FC236}">
                <a16:creationId xmlns:a16="http://schemas.microsoft.com/office/drawing/2014/main" id="{5698A66A-475F-C44B-404F-750CE0D2E972}"/>
              </a:ext>
            </a:extLst>
          </p:cNvPr>
          <p:cNvGrpSpPr/>
          <p:nvPr/>
        </p:nvGrpSpPr>
        <p:grpSpPr>
          <a:xfrm>
            <a:off x="1280149" y="33299400"/>
            <a:ext cx="5626910" cy="754053"/>
            <a:chOff x="32576216" y="7936247"/>
            <a:chExt cx="4823067" cy="646331"/>
          </a:xfrm>
        </p:grpSpPr>
        <p:sp>
          <p:nvSpPr>
            <p:cNvPr id="2061" name="TextBox 2060">
              <a:extLst>
                <a:ext uri="{FF2B5EF4-FFF2-40B4-BE49-F238E27FC236}">
                  <a16:creationId xmlns:a16="http://schemas.microsoft.com/office/drawing/2014/main" id="{A57418D4-6182-98B4-F910-292925C048D0}"/>
                </a:ext>
              </a:extLst>
            </p:cNvPr>
            <p:cNvSpPr txBox="1"/>
            <p:nvPr/>
          </p:nvSpPr>
          <p:spPr>
            <a:xfrm>
              <a:off x="33033416" y="7936248"/>
              <a:ext cx="4365867" cy="63314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320040" rIns="320040" rtlCol="0">
              <a:spAutoFit/>
            </a:bodyPr>
            <a:lstStyle/>
            <a:p>
              <a:pPr defTabSz="5486509">
                <a:defRPr/>
              </a:pPr>
              <a:r>
                <a:rPr lang="en-US" sz="4200" dirty="0">
                  <a:solidFill>
                    <a:srgbClr val="6E4D99"/>
                  </a:solidFill>
                  <a:latin typeface="Amaranth" panose="02000503050000020004" pitchFamily="2" charset="0"/>
                </a:rPr>
                <a:t>Acknowledgements</a:t>
              </a:r>
            </a:p>
          </p:txBody>
        </p:sp>
        <p:sp>
          <p:nvSpPr>
            <p:cNvPr id="2062" name="Rectangle 2061">
              <a:extLst>
                <a:ext uri="{FF2B5EF4-FFF2-40B4-BE49-F238E27FC236}">
                  <a16:creationId xmlns:a16="http://schemas.microsoft.com/office/drawing/2014/main" id="{2459E649-0EE2-2E53-F562-AEC283E5A41D}"/>
                </a:ext>
              </a:extLst>
            </p:cNvPr>
            <p:cNvSpPr/>
            <p:nvPr/>
          </p:nvSpPr>
          <p:spPr bwMode="auto">
            <a:xfrm>
              <a:off x="32576216" y="7936247"/>
              <a:ext cx="457200" cy="646331"/>
            </a:xfrm>
            <a:prstGeom prst="rect">
              <a:avLst/>
            </a:prstGeom>
            <a:solidFill>
              <a:srgbClr val="6E4D99"/>
            </a:solidFill>
            <a:ln w="9525" cap="flat" cmpd="sng" algn="ctr">
              <a:noFill/>
              <a:prstDash val="solid"/>
              <a:round/>
              <a:headEnd type="none" w="med" len="med"/>
              <a:tailEnd type="none" w="med" len="med"/>
            </a:ln>
            <a:effectLst/>
          </p:spPr>
          <p:txBody>
            <a:bodyPr vert="horz" wrap="square" lIns="106680" tIns="53340" rIns="106680" bIns="53340" numCol="1" rtlCol="0" anchor="t" anchorCtr="0" compatLnSpc="1">
              <a:prstTxWarp prst="textNoShape">
                <a:avLst/>
              </a:prstTxWarp>
            </a:bodyPr>
            <a:lstStyle/>
            <a:p>
              <a:pPr defTabSz="5487880"/>
              <a:endParaRPr lang="en-US" sz="5250">
                <a:latin typeface="Arial" pitchFamily="34" charset="0"/>
              </a:endParaRPr>
            </a:p>
          </p:txBody>
        </p:sp>
      </p:grpSp>
      <p:pic>
        <p:nvPicPr>
          <p:cNvPr id="2066" name="Picture 2065">
            <a:extLst>
              <a:ext uri="{FF2B5EF4-FFF2-40B4-BE49-F238E27FC236}">
                <a16:creationId xmlns:a16="http://schemas.microsoft.com/office/drawing/2014/main" id="{6DC1D097-DC2D-FC24-C81F-C9FDB3AA1CB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5847041" y="10752435"/>
            <a:ext cx="13929360" cy="4031814"/>
          </a:xfrm>
          <a:prstGeom prst="rect">
            <a:avLst/>
          </a:prstGeom>
        </p:spPr>
      </p:pic>
      <p:pic>
        <p:nvPicPr>
          <p:cNvPr id="2068" name="Picture 2067">
            <a:extLst>
              <a:ext uri="{FF2B5EF4-FFF2-40B4-BE49-F238E27FC236}">
                <a16:creationId xmlns:a16="http://schemas.microsoft.com/office/drawing/2014/main" id="{0869F011-5CFE-8BC2-173B-86D304C140D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5847041" y="15544800"/>
            <a:ext cx="13929362" cy="4031815"/>
          </a:xfrm>
          <a:prstGeom prst="rect">
            <a:avLst/>
          </a:prstGeom>
        </p:spPr>
      </p:pic>
      <p:pic>
        <p:nvPicPr>
          <p:cNvPr id="10" name="Picture Placeholder 4" descr="slide01.jpg">
            <a:extLst>
              <a:ext uri="{FF2B5EF4-FFF2-40B4-BE49-F238E27FC236}">
                <a16:creationId xmlns:a16="http://schemas.microsoft.com/office/drawing/2014/main" id="{40E43E79-F6F5-8629-2FDE-B14641897978}"/>
              </a:ext>
            </a:extLst>
          </p:cNvPr>
          <p:cNvPicPr>
            <a:picLocks noChangeAspect="1"/>
          </p:cNvPicPr>
          <p:nvPr/>
        </p:nvPicPr>
        <p:blipFill>
          <a:blip r:embed="rId12">
            <a:extLst>
              <a:ext uri="{28A0092B-C50C-407E-A947-70E740481C1C}">
                <a14:useLocalDpi xmlns:a14="http://schemas.microsoft.com/office/drawing/2010/main" val="0"/>
              </a:ext>
            </a:extLst>
          </a:blip>
          <a:srcRect t="23" b="23"/>
          <a:stretch>
            <a:fillRect/>
          </a:stretch>
        </p:blipFill>
        <p:spPr bwMode="auto">
          <a:xfrm>
            <a:off x="15684170" y="26441400"/>
            <a:ext cx="5799280" cy="4347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a:extLst>
              <a:ext uri="{FF2B5EF4-FFF2-40B4-BE49-F238E27FC236}">
                <a16:creationId xmlns:a16="http://schemas.microsoft.com/office/drawing/2014/main" id="{9CA97C53-EF2F-670F-D767-1C1A66A16F8F}"/>
              </a:ext>
            </a:extLst>
          </p:cNvPr>
          <p:cNvGrpSpPr/>
          <p:nvPr/>
        </p:nvGrpSpPr>
        <p:grpSpPr>
          <a:xfrm>
            <a:off x="13761715" y="25763547"/>
            <a:ext cx="2297024" cy="754053"/>
            <a:chOff x="32576216" y="7936247"/>
            <a:chExt cx="1968878" cy="646331"/>
          </a:xfrm>
        </p:grpSpPr>
        <p:sp>
          <p:nvSpPr>
            <p:cNvPr id="14" name="TextBox 13">
              <a:extLst>
                <a:ext uri="{FF2B5EF4-FFF2-40B4-BE49-F238E27FC236}">
                  <a16:creationId xmlns:a16="http://schemas.microsoft.com/office/drawing/2014/main" id="{0814A52D-12E8-445D-5498-D5C040A510B0}"/>
                </a:ext>
              </a:extLst>
            </p:cNvPr>
            <p:cNvSpPr txBox="1"/>
            <p:nvPr/>
          </p:nvSpPr>
          <p:spPr>
            <a:xfrm>
              <a:off x="33033416" y="7936248"/>
              <a:ext cx="1511678" cy="63314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320040" rIns="320040" rtlCol="0">
              <a:spAutoFit/>
            </a:bodyPr>
            <a:lstStyle/>
            <a:p>
              <a:pPr defTabSz="5486509">
                <a:defRPr/>
              </a:pPr>
              <a:r>
                <a:rPr lang="en-US" sz="4200" dirty="0">
                  <a:solidFill>
                    <a:srgbClr val="6E4D99"/>
                  </a:solidFill>
                  <a:latin typeface="Amaranth" panose="02000503050000020004" pitchFamily="2" charset="0"/>
                </a:rPr>
                <a:t>Data</a:t>
              </a:r>
            </a:p>
          </p:txBody>
        </p:sp>
        <p:sp>
          <p:nvSpPr>
            <p:cNvPr id="15" name="Rectangle 14">
              <a:extLst>
                <a:ext uri="{FF2B5EF4-FFF2-40B4-BE49-F238E27FC236}">
                  <a16:creationId xmlns:a16="http://schemas.microsoft.com/office/drawing/2014/main" id="{7123ED52-A06E-FD4A-E1ED-6C78E8CFD163}"/>
                </a:ext>
              </a:extLst>
            </p:cNvPr>
            <p:cNvSpPr/>
            <p:nvPr/>
          </p:nvSpPr>
          <p:spPr bwMode="auto">
            <a:xfrm>
              <a:off x="32576216" y="7936247"/>
              <a:ext cx="457200" cy="646331"/>
            </a:xfrm>
            <a:prstGeom prst="rect">
              <a:avLst/>
            </a:prstGeom>
            <a:solidFill>
              <a:srgbClr val="6E4D99"/>
            </a:solidFill>
            <a:ln w="9525" cap="flat" cmpd="sng" algn="ctr">
              <a:noFill/>
              <a:prstDash val="solid"/>
              <a:round/>
              <a:headEnd type="none" w="med" len="med"/>
              <a:tailEnd type="none" w="med" len="med"/>
            </a:ln>
            <a:effectLst/>
          </p:spPr>
          <p:txBody>
            <a:bodyPr vert="horz" wrap="square" lIns="106680" tIns="53340" rIns="106680" bIns="53340" numCol="1" rtlCol="0" anchor="t" anchorCtr="0" compatLnSpc="1">
              <a:prstTxWarp prst="textNoShape">
                <a:avLst/>
              </a:prstTxWarp>
            </a:bodyPr>
            <a:lstStyle/>
            <a:p>
              <a:pPr defTabSz="5487880"/>
              <a:endParaRPr lang="en-US" sz="5250">
                <a:latin typeface="Arial" pitchFamily="34" charset="0"/>
              </a:endParaRPr>
            </a:p>
          </p:txBody>
        </p:sp>
      </p:grpSp>
      <p:sp>
        <p:nvSpPr>
          <p:cNvPr id="20" name="TextBox 19">
            <a:extLst>
              <a:ext uri="{FF2B5EF4-FFF2-40B4-BE49-F238E27FC236}">
                <a16:creationId xmlns:a16="http://schemas.microsoft.com/office/drawing/2014/main" id="{92334097-CF23-F0A0-3C3B-8A2E4D38A6D5}"/>
              </a:ext>
            </a:extLst>
          </p:cNvPr>
          <p:cNvSpPr txBox="1"/>
          <p:nvPr/>
        </p:nvSpPr>
        <p:spPr>
          <a:xfrm>
            <a:off x="15575473" y="30861000"/>
            <a:ext cx="6732933" cy="954107"/>
          </a:xfrm>
          <a:prstGeom prst="rect">
            <a:avLst/>
          </a:prstGeom>
          <a:noFill/>
        </p:spPr>
        <p:txBody>
          <a:bodyPr wrap="none" rtlCol="0">
            <a:spAutoFit/>
          </a:bodyPr>
          <a:lstStyle/>
          <a:p>
            <a:pPr algn="ctr"/>
            <a:r>
              <a:rPr lang="en-US" sz="2800" dirty="0">
                <a:latin typeface="Titillium Web" pitchFamily="2" charset="77"/>
              </a:rPr>
              <a:t>Fig. 4: NASA JPL’s UAVSAR SnowEx sensor. </a:t>
            </a:r>
          </a:p>
          <a:p>
            <a:pPr algn="ctr"/>
            <a:r>
              <a:rPr lang="en-US" sz="2800" dirty="0">
                <a:latin typeface="Titillium Web" pitchFamily="2" charset="77"/>
              </a:rPr>
              <a:t>Image credit: NASA-JPL Website. </a:t>
            </a:r>
          </a:p>
        </p:txBody>
      </p:sp>
      <p:sp>
        <p:nvSpPr>
          <p:cNvPr id="33" name="TextBox 32">
            <a:extLst>
              <a:ext uri="{FF2B5EF4-FFF2-40B4-BE49-F238E27FC236}">
                <a16:creationId xmlns:a16="http://schemas.microsoft.com/office/drawing/2014/main" id="{C970B664-3414-C1C7-919E-7C072264C478}"/>
              </a:ext>
            </a:extLst>
          </p:cNvPr>
          <p:cNvSpPr txBox="1"/>
          <p:nvPr/>
        </p:nvSpPr>
        <p:spPr>
          <a:xfrm>
            <a:off x="16349185" y="37871400"/>
            <a:ext cx="4774063" cy="523220"/>
          </a:xfrm>
          <a:prstGeom prst="rect">
            <a:avLst/>
          </a:prstGeom>
          <a:noFill/>
        </p:spPr>
        <p:txBody>
          <a:bodyPr wrap="none" rtlCol="0">
            <a:spAutoFit/>
          </a:bodyPr>
          <a:lstStyle/>
          <a:p>
            <a:pPr algn="ctr"/>
            <a:r>
              <a:rPr lang="en-US" sz="2800" dirty="0">
                <a:latin typeface="Titillium Web" pitchFamily="2" charset="77"/>
              </a:rPr>
              <a:t>Fig. 5: Variables in the dataset.</a:t>
            </a:r>
          </a:p>
        </p:txBody>
      </p:sp>
      <p:sp>
        <p:nvSpPr>
          <p:cNvPr id="34" name="Rectangle 33">
            <a:extLst>
              <a:ext uri="{FF2B5EF4-FFF2-40B4-BE49-F238E27FC236}">
                <a16:creationId xmlns:a16="http://schemas.microsoft.com/office/drawing/2014/main" id="{FA262510-49F8-995B-2370-163739729B28}"/>
              </a:ext>
            </a:extLst>
          </p:cNvPr>
          <p:cNvSpPr/>
          <p:nvPr/>
        </p:nvSpPr>
        <p:spPr bwMode="auto">
          <a:xfrm>
            <a:off x="-38101" y="38879017"/>
            <a:ext cx="51282601" cy="523221"/>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4500" b="0" i="0" u="none" strike="noStrike" cap="none" normalizeH="0" baseline="0" dirty="0">
              <a:ln>
                <a:noFill/>
              </a:ln>
              <a:solidFill>
                <a:schemeClr val="tx1"/>
              </a:solidFill>
              <a:effectLst/>
              <a:highlight>
                <a:srgbClr val="0000FF"/>
              </a:highlight>
              <a:latin typeface="Arial" pitchFamily="34" charset="0"/>
            </a:endParaRPr>
          </a:p>
        </p:txBody>
      </p:sp>
      <p:pic>
        <p:nvPicPr>
          <p:cNvPr id="43" name="Picture 42">
            <a:extLst>
              <a:ext uri="{FF2B5EF4-FFF2-40B4-BE49-F238E27FC236}">
                <a16:creationId xmlns:a16="http://schemas.microsoft.com/office/drawing/2014/main" id="{72C8490F-4417-F8E8-6A59-84FA1F6A1AA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5847041" y="20193000"/>
            <a:ext cx="13929362" cy="4031815"/>
          </a:xfrm>
          <a:prstGeom prst="rect">
            <a:avLst/>
          </a:prstGeom>
        </p:spPr>
      </p:pic>
      <p:sp>
        <p:nvSpPr>
          <p:cNvPr id="44" name="TextBox 43">
            <a:extLst>
              <a:ext uri="{FF2B5EF4-FFF2-40B4-BE49-F238E27FC236}">
                <a16:creationId xmlns:a16="http://schemas.microsoft.com/office/drawing/2014/main" id="{EE347F35-ED6F-EF6A-B682-C2B8812414BA}"/>
              </a:ext>
            </a:extLst>
          </p:cNvPr>
          <p:cNvSpPr txBox="1"/>
          <p:nvPr/>
        </p:nvSpPr>
        <p:spPr>
          <a:xfrm>
            <a:off x="1120137" y="38857535"/>
            <a:ext cx="10309863" cy="461665"/>
          </a:xfrm>
          <a:prstGeom prst="rect">
            <a:avLst/>
          </a:prstGeom>
          <a:noFill/>
        </p:spPr>
        <p:txBody>
          <a:bodyPr wrap="square" rtlCol="0">
            <a:spAutoFit/>
          </a:bodyPr>
          <a:lstStyle/>
          <a:p>
            <a:r>
              <a:rPr lang="en-US" sz="2400" dirty="0">
                <a:solidFill>
                  <a:schemeClr val="bg1"/>
                </a:solidFill>
              </a:rPr>
              <a:t>https://sites.google.com/boisestate.edu/cryogarswebsite/home</a:t>
            </a:r>
          </a:p>
        </p:txBody>
      </p:sp>
      <p:sp>
        <p:nvSpPr>
          <p:cNvPr id="45" name="TextBox 44">
            <a:extLst>
              <a:ext uri="{FF2B5EF4-FFF2-40B4-BE49-F238E27FC236}">
                <a16:creationId xmlns:a16="http://schemas.microsoft.com/office/drawing/2014/main" id="{D798AE12-5FA1-CC9C-6F1A-55D0E287DFBB}"/>
              </a:ext>
            </a:extLst>
          </p:cNvPr>
          <p:cNvSpPr txBox="1"/>
          <p:nvPr/>
        </p:nvSpPr>
        <p:spPr>
          <a:xfrm>
            <a:off x="23364806" y="38933735"/>
            <a:ext cx="5514994" cy="461665"/>
          </a:xfrm>
          <a:prstGeom prst="rect">
            <a:avLst/>
          </a:prstGeom>
          <a:noFill/>
        </p:spPr>
        <p:txBody>
          <a:bodyPr wrap="square" rtlCol="0">
            <a:spAutoFit/>
          </a:bodyPr>
          <a:lstStyle/>
          <a:p>
            <a:r>
              <a:rPr lang="en-US" sz="2400" dirty="0">
                <a:solidFill>
                  <a:schemeClr val="bg1"/>
                </a:solidFill>
              </a:rPr>
              <a:t>AGU Fall Meeting 2023 SFA, CA</a:t>
            </a:r>
          </a:p>
        </p:txBody>
      </p:sp>
      <p:sp>
        <p:nvSpPr>
          <p:cNvPr id="47" name="TextBox 46">
            <a:extLst>
              <a:ext uri="{FF2B5EF4-FFF2-40B4-BE49-F238E27FC236}">
                <a16:creationId xmlns:a16="http://schemas.microsoft.com/office/drawing/2014/main" id="{43CD6BB1-42F3-6B9C-7A89-408FFD3F8CED}"/>
              </a:ext>
            </a:extLst>
          </p:cNvPr>
          <p:cNvSpPr txBox="1"/>
          <p:nvPr/>
        </p:nvSpPr>
        <p:spPr>
          <a:xfrm>
            <a:off x="43891200" y="38857535"/>
            <a:ext cx="6233496" cy="461665"/>
          </a:xfrm>
          <a:prstGeom prst="rect">
            <a:avLst/>
          </a:prstGeom>
          <a:noFill/>
        </p:spPr>
        <p:txBody>
          <a:bodyPr wrap="square" rtlCol="0">
            <a:spAutoFit/>
          </a:bodyPr>
          <a:lstStyle/>
          <a:p>
            <a:r>
              <a:rPr lang="en-US" sz="2400" dirty="0" err="1">
                <a:solidFill>
                  <a:schemeClr val="bg1"/>
                </a:solidFill>
              </a:rPr>
              <a:t>ibrahimolalekana@u.boisestate.edu</a:t>
            </a:r>
            <a:endParaRPr lang="en-US" sz="2400" dirty="0">
              <a:solidFill>
                <a:schemeClr val="bg1"/>
              </a:solidFill>
            </a:endParaRPr>
          </a:p>
        </p:txBody>
      </p:sp>
      <p:sp>
        <p:nvSpPr>
          <p:cNvPr id="50" name="TextBox 49">
            <a:extLst>
              <a:ext uri="{FF2B5EF4-FFF2-40B4-BE49-F238E27FC236}">
                <a16:creationId xmlns:a16="http://schemas.microsoft.com/office/drawing/2014/main" id="{6945F353-2500-9410-61A3-86F8540540C5}"/>
              </a:ext>
            </a:extLst>
          </p:cNvPr>
          <p:cNvSpPr txBox="1"/>
          <p:nvPr/>
        </p:nvSpPr>
        <p:spPr>
          <a:xfrm>
            <a:off x="30233131" y="14859000"/>
            <a:ext cx="4868640" cy="523220"/>
          </a:xfrm>
          <a:prstGeom prst="rect">
            <a:avLst/>
          </a:prstGeom>
          <a:noFill/>
        </p:spPr>
        <p:txBody>
          <a:bodyPr wrap="none" rtlCol="0">
            <a:spAutoFit/>
          </a:bodyPr>
          <a:lstStyle/>
          <a:p>
            <a:r>
              <a:rPr lang="en-US" sz="2800" dirty="0">
                <a:latin typeface="Titillium Web" pitchFamily="2" charset="77"/>
              </a:rPr>
              <a:t>Fig. 6: RMSE on the testing set.</a:t>
            </a:r>
          </a:p>
        </p:txBody>
      </p:sp>
      <p:sp>
        <p:nvSpPr>
          <p:cNvPr id="51" name="TextBox 50">
            <a:extLst>
              <a:ext uri="{FF2B5EF4-FFF2-40B4-BE49-F238E27FC236}">
                <a16:creationId xmlns:a16="http://schemas.microsoft.com/office/drawing/2014/main" id="{8DD30EDD-10A0-EEC8-F971-5E33151F86C0}"/>
              </a:ext>
            </a:extLst>
          </p:cNvPr>
          <p:cNvSpPr txBox="1"/>
          <p:nvPr/>
        </p:nvSpPr>
        <p:spPr>
          <a:xfrm>
            <a:off x="30521672" y="19659600"/>
            <a:ext cx="4289957" cy="523220"/>
          </a:xfrm>
          <a:prstGeom prst="rect">
            <a:avLst/>
          </a:prstGeom>
          <a:noFill/>
        </p:spPr>
        <p:txBody>
          <a:bodyPr wrap="none" rtlCol="0">
            <a:spAutoFit/>
          </a:bodyPr>
          <a:lstStyle/>
          <a:p>
            <a:r>
              <a:rPr lang="en-US" sz="2800" dirty="0">
                <a:latin typeface="Titillium Web" pitchFamily="2" charset="77"/>
              </a:rPr>
              <a:t>Fig. 7: </a:t>
            </a:r>
            <a:r>
              <a:rPr lang="en-US" sz="2800" i="1" dirty="0">
                <a:latin typeface="Titillium Web" pitchFamily="2" charset="77"/>
              </a:rPr>
              <a:t>R</a:t>
            </a:r>
            <a:r>
              <a:rPr lang="en-US" sz="2800" i="1" baseline="30000" dirty="0">
                <a:latin typeface="Titillium Web" pitchFamily="2" charset="77"/>
              </a:rPr>
              <a:t>2</a:t>
            </a:r>
            <a:r>
              <a:rPr lang="en-US" sz="2800" dirty="0">
                <a:latin typeface="Titillium Web" pitchFamily="2" charset="77"/>
              </a:rPr>
              <a:t> on the testing set.</a:t>
            </a:r>
          </a:p>
        </p:txBody>
      </p:sp>
      <p:sp>
        <p:nvSpPr>
          <p:cNvPr id="52" name="TextBox 51">
            <a:extLst>
              <a:ext uri="{FF2B5EF4-FFF2-40B4-BE49-F238E27FC236}">
                <a16:creationId xmlns:a16="http://schemas.microsoft.com/office/drawing/2014/main" id="{20346FBD-48A4-0AF8-AF00-D222F44B7289}"/>
              </a:ext>
            </a:extLst>
          </p:cNvPr>
          <p:cNvSpPr txBox="1"/>
          <p:nvPr/>
        </p:nvSpPr>
        <p:spPr>
          <a:xfrm>
            <a:off x="29452469" y="24460200"/>
            <a:ext cx="6373861" cy="523220"/>
          </a:xfrm>
          <a:prstGeom prst="rect">
            <a:avLst/>
          </a:prstGeom>
          <a:noFill/>
        </p:spPr>
        <p:txBody>
          <a:bodyPr wrap="none" rtlCol="0">
            <a:spAutoFit/>
          </a:bodyPr>
          <a:lstStyle/>
          <a:p>
            <a:r>
              <a:rPr lang="en-US" sz="2800" dirty="0">
                <a:latin typeface="Titillium Web" pitchFamily="2" charset="77"/>
              </a:rPr>
              <a:t>Fig. 8: Mean Bias Error on the testing set.</a:t>
            </a:r>
          </a:p>
        </p:txBody>
      </p:sp>
      <p:pic>
        <p:nvPicPr>
          <p:cNvPr id="54" name="Picture 53">
            <a:extLst>
              <a:ext uri="{FF2B5EF4-FFF2-40B4-BE49-F238E27FC236}">
                <a16:creationId xmlns:a16="http://schemas.microsoft.com/office/drawing/2014/main" id="{B5B36E54-4D48-37A7-5CA0-DBD4B3D8457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26072644" y="26289000"/>
            <a:ext cx="13856156" cy="5029200"/>
          </a:xfrm>
          <a:prstGeom prst="rect">
            <a:avLst/>
          </a:prstGeom>
        </p:spPr>
      </p:pic>
      <p:sp>
        <p:nvSpPr>
          <p:cNvPr id="60" name="TextBox 19">
            <a:extLst>
              <a:ext uri="{FF2B5EF4-FFF2-40B4-BE49-F238E27FC236}">
                <a16:creationId xmlns:a16="http://schemas.microsoft.com/office/drawing/2014/main" id="{F2E6BBEA-70E0-2FF6-A2EB-9E086DCDFC3E}"/>
              </a:ext>
            </a:extLst>
          </p:cNvPr>
          <p:cNvSpPr txBox="1">
            <a:spLocks noChangeArrowheads="1"/>
          </p:cNvSpPr>
          <p:nvPr/>
        </p:nvSpPr>
        <p:spPr bwMode="auto">
          <a:xfrm>
            <a:off x="41102569" y="28240199"/>
            <a:ext cx="9291031" cy="578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dirty="0">
                <a:latin typeface="Titillium Web" panose="00000500000000000000" pitchFamily="2" charset="0"/>
                <a:cs typeface="Arial" pitchFamily="34" charset="0"/>
              </a:rPr>
              <a:t>This work is a proof of concept for using L-band </a:t>
            </a:r>
            <a:r>
              <a:rPr lang="en-US" sz="2800" dirty="0" err="1">
                <a:latin typeface="Titillium Web" panose="00000500000000000000" pitchFamily="2" charset="0"/>
                <a:cs typeface="Arial" pitchFamily="34" charset="0"/>
              </a:rPr>
              <a:t>InSAR</a:t>
            </a:r>
            <a:r>
              <a:rPr lang="en-US" sz="2800" dirty="0">
                <a:latin typeface="Titillium Web" panose="00000500000000000000" pitchFamily="2" charset="0"/>
                <a:cs typeface="Arial" pitchFamily="34" charset="0"/>
              </a:rPr>
              <a:t> data to estimate total snow depth, in preparation for NISAR mission. With sufficient training data, machine learning models can potentially capture the complex relationships between snow depth and its influencing factors, enabling accurate snow depth prediction. However, care will be needed when applying ML models outside of the conditions used for training. This limitation will be explored in future works.</a:t>
            </a:r>
          </a:p>
          <a:p>
            <a:pPr algn="just">
              <a:lnSpc>
                <a:spcPct val="110000"/>
              </a:lnSpc>
            </a:pPr>
            <a:endParaRPr lang="en-US" sz="2800" dirty="0">
              <a:latin typeface="Titillium Web" panose="00000500000000000000" pitchFamily="2" charset="0"/>
              <a:cs typeface="Arial" pitchFamily="34" charset="0"/>
            </a:endParaRPr>
          </a:p>
          <a:p>
            <a:pPr algn="just">
              <a:lnSpc>
                <a:spcPct val="110000"/>
              </a:lnSpc>
            </a:pPr>
            <a:r>
              <a:rPr lang="en-US" sz="2800" dirty="0">
                <a:latin typeface="Titillium Web" panose="00000500000000000000" pitchFamily="2" charset="0"/>
                <a:cs typeface="Arial" pitchFamily="34" charset="0"/>
              </a:rPr>
              <a:t>Future work will explore model transferability and resolution-accuracy trade-off.</a:t>
            </a:r>
          </a:p>
        </p:txBody>
      </p:sp>
      <p:grpSp>
        <p:nvGrpSpPr>
          <p:cNvPr id="2051" name="Group 2050">
            <a:extLst>
              <a:ext uri="{FF2B5EF4-FFF2-40B4-BE49-F238E27FC236}">
                <a16:creationId xmlns:a16="http://schemas.microsoft.com/office/drawing/2014/main" id="{B410E77E-8807-F480-31B6-8626FE6C4E89}"/>
              </a:ext>
            </a:extLst>
          </p:cNvPr>
          <p:cNvGrpSpPr/>
          <p:nvPr/>
        </p:nvGrpSpPr>
        <p:grpSpPr>
          <a:xfrm>
            <a:off x="40934374" y="27418962"/>
            <a:ext cx="7573532" cy="754053"/>
            <a:chOff x="32576216" y="7936247"/>
            <a:chExt cx="6491600" cy="646331"/>
          </a:xfrm>
        </p:grpSpPr>
        <p:sp>
          <p:nvSpPr>
            <p:cNvPr id="2053" name="TextBox 2052">
              <a:extLst>
                <a:ext uri="{FF2B5EF4-FFF2-40B4-BE49-F238E27FC236}">
                  <a16:creationId xmlns:a16="http://schemas.microsoft.com/office/drawing/2014/main" id="{6406EF7E-F9B7-FC6B-25C3-EFBECC32C931}"/>
                </a:ext>
              </a:extLst>
            </p:cNvPr>
            <p:cNvSpPr txBox="1"/>
            <p:nvPr/>
          </p:nvSpPr>
          <p:spPr>
            <a:xfrm>
              <a:off x="33033416" y="7936248"/>
              <a:ext cx="6034400" cy="633140"/>
            </a:xfrm>
            <a:prstGeom prst="rect">
              <a:avLst/>
            </a:prstGeom>
            <a:ln>
              <a:noFill/>
            </a:ln>
            <a:effectLst/>
          </p:spPr>
          <p:style>
            <a:lnRef idx="2">
              <a:schemeClr val="dk1"/>
            </a:lnRef>
            <a:fillRef idx="1">
              <a:schemeClr val="lt1"/>
            </a:fillRef>
            <a:effectRef idx="0">
              <a:schemeClr val="dk1"/>
            </a:effectRef>
            <a:fontRef idx="minor">
              <a:schemeClr val="dk1"/>
            </a:fontRef>
          </p:style>
          <p:txBody>
            <a:bodyPr wrap="none" lIns="320040" rIns="320040" rtlCol="0">
              <a:spAutoFit/>
            </a:bodyPr>
            <a:lstStyle/>
            <a:p>
              <a:pPr defTabSz="5486509">
                <a:defRPr/>
              </a:pPr>
              <a:r>
                <a:rPr lang="en-US" sz="4200" dirty="0">
                  <a:solidFill>
                    <a:srgbClr val="C00000"/>
                  </a:solidFill>
                  <a:latin typeface="Amaranth" panose="02000503050000020004" pitchFamily="2" charset="0"/>
                </a:rPr>
                <a:t>Conclusion and Future Work</a:t>
              </a:r>
            </a:p>
          </p:txBody>
        </p:sp>
        <p:sp>
          <p:nvSpPr>
            <p:cNvPr id="2054" name="Rectangle 2053">
              <a:extLst>
                <a:ext uri="{FF2B5EF4-FFF2-40B4-BE49-F238E27FC236}">
                  <a16:creationId xmlns:a16="http://schemas.microsoft.com/office/drawing/2014/main" id="{DD88D7FC-18BA-CB15-68CE-890CAC8069CD}"/>
                </a:ext>
              </a:extLst>
            </p:cNvPr>
            <p:cNvSpPr/>
            <p:nvPr/>
          </p:nvSpPr>
          <p:spPr bwMode="auto">
            <a:xfrm>
              <a:off x="32576216" y="7936247"/>
              <a:ext cx="457200" cy="646331"/>
            </a:xfrm>
            <a:prstGeom prst="rect">
              <a:avLst/>
            </a:prstGeom>
            <a:solidFill>
              <a:srgbClr val="C00000"/>
            </a:solidFill>
            <a:ln w="9525" cap="flat" cmpd="sng" algn="ctr">
              <a:noFill/>
              <a:prstDash val="solid"/>
              <a:round/>
              <a:headEnd type="none" w="med" len="med"/>
              <a:tailEnd type="none" w="med" len="med"/>
            </a:ln>
            <a:effectLst/>
          </p:spPr>
          <p:txBody>
            <a:bodyPr vert="horz" wrap="square" lIns="106680" tIns="53340" rIns="106680" bIns="53340" numCol="1" rtlCol="0" anchor="t" anchorCtr="0" compatLnSpc="1">
              <a:prstTxWarp prst="textNoShape">
                <a:avLst/>
              </a:prstTxWarp>
            </a:bodyPr>
            <a:lstStyle/>
            <a:p>
              <a:pPr defTabSz="5487880"/>
              <a:endParaRPr lang="en-US" sz="5250">
                <a:latin typeface="Arial" pitchFamily="34" charset="0"/>
              </a:endParaRPr>
            </a:p>
          </p:txBody>
        </p:sp>
      </p:grpSp>
      <p:sp>
        <p:nvSpPr>
          <p:cNvPr id="2055" name="TextBox 19">
            <a:extLst>
              <a:ext uri="{FF2B5EF4-FFF2-40B4-BE49-F238E27FC236}">
                <a16:creationId xmlns:a16="http://schemas.microsoft.com/office/drawing/2014/main" id="{86F508A5-A6CD-7D71-B72F-42D0E588B8B9}"/>
              </a:ext>
            </a:extLst>
          </p:cNvPr>
          <p:cNvSpPr txBox="1">
            <a:spLocks noChangeArrowheads="1"/>
          </p:cNvSpPr>
          <p:nvPr/>
        </p:nvSpPr>
        <p:spPr bwMode="auto">
          <a:xfrm>
            <a:off x="26283838" y="32537400"/>
            <a:ext cx="11201400" cy="63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3200" b="1" dirty="0">
                <a:latin typeface="Titillium Web" panose="00000500000000000000" pitchFamily="2" charset="0"/>
                <a:cs typeface="Arial" pitchFamily="34" charset="0"/>
              </a:rPr>
              <a:t>In-situ Validation Results</a:t>
            </a:r>
            <a:endParaRPr lang="en-US" sz="2800" b="1" dirty="0">
              <a:latin typeface="Titillium Web" panose="00000500000000000000" pitchFamily="2" charset="0"/>
              <a:cs typeface="Arial" pitchFamily="34" charset="0"/>
            </a:endParaRPr>
          </a:p>
        </p:txBody>
      </p:sp>
      <p:pic>
        <p:nvPicPr>
          <p:cNvPr id="2063" name="Picture 2062">
            <a:extLst>
              <a:ext uri="{FF2B5EF4-FFF2-40B4-BE49-F238E27FC236}">
                <a16:creationId xmlns:a16="http://schemas.microsoft.com/office/drawing/2014/main" id="{F839C8F1-13CE-494A-6D62-DAC9690BBB7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25774157" y="33299400"/>
            <a:ext cx="14142433" cy="3928453"/>
          </a:xfrm>
          <a:prstGeom prst="rect">
            <a:avLst/>
          </a:prstGeom>
        </p:spPr>
      </p:pic>
      <p:sp>
        <p:nvSpPr>
          <p:cNvPr id="2064" name="TextBox 2063">
            <a:extLst>
              <a:ext uri="{FF2B5EF4-FFF2-40B4-BE49-F238E27FC236}">
                <a16:creationId xmlns:a16="http://schemas.microsoft.com/office/drawing/2014/main" id="{BE0EF2FA-3560-4825-263E-5A87ADE266F6}"/>
              </a:ext>
            </a:extLst>
          </p:cNvPr>
          <p:cNvSpPr txBox="1"/>
          <p:nvPr/>
        </p:nvSpPr>
        <p:spPr>
          <a:xfrm>
            <a:off x="26347843" y="31470600"/>
            <a:ext cx="12848389" cy="954107"/>
          </a:xfrm>
          <a:prstGeom prst="rect">
            <a:avLst/>
          </a:prstGeom>
          <a:noFill/>
        </p:spPr>
        <p:txBody>
          <a:bodyPr wrap="none" rtlCol="0">
            <a:spAutoFit/>
          </a:bodyPr>
          <a:lstStyle/>
          <a:p>
            <a:pPr algn="ctr"/>
            <a:r>
              <a:rPr lang="en-US" sz="2800" dirty="0">
                <a:latin typeface="Titillium Web" pitchFamily="2" charset="77"/>
              </a:rPr>
              <a:t>Fig. 9: Feature importance for the overall best model as computed by SHAP [4] (left) </a:t>
            </a:r>
          </a:p>
          <a:p>
            <a:pPr algn="ctr"/>
            <a:r>
              <a:rPr lang="en-US" sz="2800" dirty="0">
                <a:latin typeface="Titillium Web" pitchFamily="2" charset="77"/>
              </a:rPr>
              <a:t>and </a:t>
            </a:r>
            <a:r>
              <a:rPr lang="en-US" sz="2800" dirty="0" err="1">
                <a:latin typeface="Titillium Web" pitchFamily="2" charset="77"/>
              </a:rPr>
              <a:t>XGBoost’s</a:t>
            </a:r>
            <a:r>
              <a:rPr lang="en-US" sz="2800" dirty="0">
                <a:latin typeface="Titillium Web" pitchFamily="2" charset="77"/>
              </a:rPr>
              <a:t> gain (right).</a:t>
            </a:r>
          </a:p>
        </p:txBody>
      </p:sp>
      <p:sp>
        <p:nvSpPr>
          <p:cNvPr id="2065" name="TextBox 2064">
            <a:extLst>
              <a:ext uri="{FF2B5EF4-FFF2-40B4-BE49-F238E27FC236}">
                <a16:creationId xmlns:a16="http://schemas.microsoft.com/office/drawing/2014/main" id="{15C36557-3F58-2464-EC79-18BA5248D28E}"/>
              </a:ext>
            </a:extLst>
          </p:cNvPr>
          <p:cNvSpPr txBox="1"/>
          <p:nvPr/>
        </p:nvSpPr>
        <p:spPr>
          <a:xfrm>
            <a:off x="26213601" y="37254157"/>
            <a:ext cx="13196240" cy="954107"/>
          </a:xfrm>
          <a:prstGeom prst="rect">
            <a:avLst/>
          </a:prstGeom>
          <a:noFill/>
        </p:spPr>
        <p:txBody>
          <a:bodyPr wrap="none" rtlCol="0">
            <a:spAutoFit/>
          </a:bodyPr>
          <a:lstStyle/>
          <a:p>
            <a:pPr algn="ctr"/>
            <a:r>
              <a:rPr lang="en-US" sz="2800" dirty="0">
                <a:latin typeface="Titillium Web" pitchFamily="2" charset="77"/>
              </a:rPr>
              <a:t>Fig. 10: Validation using the entire dataset (left), using ASO lidar snow depths (middle), </a:t>
            </a:r>
          </a:p>
          <a:p>
            <a:pPr algn="ctr"/>
            <a:r>
              <a:rPr lang="en-US" sz="2800" dirty="0">
                <a:latin typeface="Titillium Web" pitchFamily="2" charset="77"/>
              </a:rPr>
              <a:t>and the withheld testing set (right).</a:t>
            </a:r>
          </a:p>
        </p:txBody>
      </p:sp>
      <p:pic>
        <p:nvPicPr>
          <p:cNvPr id="2071" name="Picture 2070">
            <a:extLst>
              <a:ext uri="{FF2B5EF4-FFF2-40B4-BE49-F238E27FC236}">
                <a16:creationId xmlns:a16="http://schemas.microsoft.com/office/drawing/2014/main" id="{470BB0AB-8EEC-AED0-F18C-0A34CBBF0FDA}"/>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1366312" y="15849600"/>
            <a:ext cx="5614917" cy="4110690"/>
          </a:xfrm>
          <a:prstGeom prst="rect">
            <a:avLst/>
          </a:prstGeom>
        </p:spPr>
      </p:pic>
      <p:pic>
        <p:nvPicPr>
          <p:cNvPr id="2073" name="Picture 2072">
            <a:extLst>
              <a:ext uri="{FF2B5EF4-FFF2-40B4-BE49-F238E27FC236}">
                <a16:creationId xmlns:a16="http://schemas.microsoft.com/office/drawing/2014/main" id="{209F88E9-7A8D-61DB-0F1C-1AFA02D8CE3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44834091" y="21183600"/>
            <a:ext cx="5457909" cy="4265648"/>
          </a:xfrm>
          <a:prstGeom prst="rect">
            <a:avLst/>
          </a:prstGeom>
        </p:spPr>
      </p:pic>
      <p:sp>
        <p:nvSpPr>
          <p:cNvPr id="2075" name="TextBox 19">
            <a:extLst>
              <a:ext uri="{FF2B5EF4-FFF2-40B4-BE49-F238E27FC236}">
                <a16:creationId xmlns:a16="http://schemas.microsoft.com/office/drawing/2014/main" id="{57AEF507-AF32-BD73-BBFD-2559D137A20B}"/>
              </a:ext>
            </a:extLst>
          </p:cNvPr>
          <p:cNvSpPr txBox="1">
            <a:spLocks noChangeArrowheads="1"/>
          </p:cNvSpPr>
          <p:nvPr/>
        </p:nvSpPr>
        <p:spPr bwMode="auto">
          <a:xfrm>
            <a:off x="41535806" y="22484149"/>
            <a:ext cx="2861222" cy="151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10000"/>
              </a:lnSpc>
            </a:pPr>
            <a:r>
              <a:rPr lang="en-US" sz="2800" dirty="0">
                <a:latin typeface="Titillium Web" panose="00000500000000000000" pitchFamily="2" charset="0"/>
                <a:cs typeface="Arial" pitchFamily="34" charset="0"/>
              </a:rPr>
              <a:t>In Figure 12, RMSE = 9.28 cm and R2 = 0.89.</a:t>
            </a:r>
          </a:p>
        </p:txBody>
      </p:sp>
      <p:sp>
        <p:nvSpPr>
          <p:cNvPr id="2076" name="TextBox 2075">
            <a:extLst>
              <a:ext uri="{FF2B5EF4-FFF2-40B4-BE49-F238E27FC236}">
                <a16:creationId xmlns:a16="http://schemas.microsoft.com/office/drawing/2014/main" id="{07B1668A-9959-DD03-D9C1-765DC66C2A7C}"/>
              </a:ext>
            </a:extLst>
          </p:cNvPr>
          <p:cNvSpPr txBox="1"/>
          <p:nvPr/>
        </p:nvSpPr>
        <p:spPr>
          <a:xfrm>
            <a:off x="45282410" y="25374600"/>
            <a:ext cx="5161990" cy="1384995"/>
          </a:xfrm>
          <a:prstGeom prst="rect">
            <a:avLst/>
          </a:prstGeom>
          <a:noFill/>
        </p:spPr>
        <p:txBody>
          <a:bodyPr wrap="none" rtlCol="0">
            <a:spAutoFit/>
          </a:bodyPr>
          <a:lstStyle/>
          <a:p>
            <a:pPr algn="ctr"/>
            <a:r>
              <a:rPr lang="en-US" sz="2800" dirty="0"/>
              <a:t>Fig. 12: Histogram of residuals </a:t>
            </a:r>
          </a:p>
          <a:p>
            <a:pPr algn="ctr"/>
            <a:r>
              <a:rPr lang="en-US" sz="2800" dirty="0"/>
              <a:t>on the test set from </a:t>
            </a:r>
          </a:p>
          <a:p>
            <a:pPr algn="ctr"/>
            <a:r>
              <a:rPr lang="en-US" sz="2800" dirty="0"/>
              <a:t>the best model.</a:t>
            </a:r>
          </a:p>
        </p:txBody>
      </p:sp>
      <p:sp>
        <p:nvSpPr>
          <p:cNvPr id="2077" name="TextBox 19">
            <a:extLst>
              <a:ext uri="{FF2B5EF4-FFF2-40B4-BE49-F238E27FC236}">
                <a16:creationId xmlns:a16="http://schemas.microsoft.com/office/drawing/2014/main" id="{7CFD0C9A-A41E-24A0-2BCB-307697DF09D3}"/>
              </a:ext>
            </a:extLst>
          </p:cNvPr>
          <p:cNvSpPr txBox="1">
            <a:spLocks noChangeArrowheads="1"/>
          </p:cNvSpPr>
          <p:nvPr/>
        </p:nvSpPr>
        <p:spPr bwMode="auto">
          <a:xfrm>
            <a:off x="47320200" y="16566421"/>
            <a:ext cx="2971800" cy="294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654" tIns="53327" rIns="106654" bIns="53327">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10000"/>
              </a:lnSpc>
            </a:pPr>
            <a:r>
              <a:rPr lang="en-US" sz="2800" dirty="0">
                <a:latin typeface="Titillium Web" panose="00000500000000000000" pitchFamily="2" charset="0"/>
                <a:cs typeface="Arial" pitchFamily="34" charset="0"/>
              </a:rPr>
              <a:t>Figure 11 indicates a strong correlation between ASO depth and the model prediction.</a:t>
            </a:r>
          </a:p>
        </p:txBody>
      </p:sp>
      <p:sp>
        <p:nvSpPr>
          <p:cNvPr id="2078" name="TextBox 2077">
            <a:extLst>
              <a:ext uri="{FF2B5EF4-FFF2-40B4-BE49-F238E27FC236}">
                <a16:creationId xmlns:a16="http://schemas.microsoft.com/office/drawing/2014/main" id="{E17FAFAE-35F8-D7D8-4671-27CF43DCE2C2}"/>
              </a:ext>
            </a:extLst>
          </p:cNvPr>
          <p:cNvSpPr txBox="1"/>
          <p:nvPr/>
        </p:nvSpPr>
        <p:spPr>
          <a:xfrm>
            <a:off x="41681400" y="19888200"/>
            <a:ext cx="5193025" cy="1384995"/>
          </a:xfrm>
          <a:prstGeom prst="rect">
            <a:avLst/>
          </a:prstGeom>
          <a:noFill/>
        </p:spPr>
        <p:txBody>
          <a:bodyPr wrap="none" rtlCol="0">
            <a:spAutoFit/>
          </a:bodyPr>
          <a:lstStyle/>
          <a:p>
            <a:pPr algn="ctr"/>
            <a:r>
              <a:rPr lang="en-US" sz="2800" dirty="0"/>
              <a:t>Fig. 11: </a:t>
            </a:r>
            <a:r>
              <a:rPr lang="en-US" sz="2800" dirty="0" err="1"/>
              <a:t>Hexbin</a:t>
            </a:r>
            <a:r>
              <a:rPr lang="en-US" sz="2800" dirty="0"/>
              <a:t> of Observed vs </a:t>
            </a:r>
          </a:p>
          <a:p>
            <a:pPr algn="ctr"/>
            <a:r>
              <a:rPr lang="en-US" sz="2800" dirty="0"/>
              <a:t>Predicted on the test set </a:t>
            </a:r>
          </a:p>
          <a:p>
            <a:pPr algn="ctr"/>
            <a:r>
              <a:rPr lang="en-US" sz="2800" dirty="0"/>
              <a:t>from the overall best model.</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debatingdenim|08-2022"/>
</p:tagLst>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4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4414</TotalTime>
  <Words>1266</Words>
  <Application>Microsoft Macintosh PowerPoint</Application>
  <PresentationFormat>Custom</PresentationFormat>
  <Paragraphs>92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Amaranth</vt:lpstr>
      <vt:lpstr>Titillium Web</vt:lpstr>
      <vt:lpstr>Times New Roman</vt:lpstr>
      <vt:lpstr>Cambria Math</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research poster</dc:title>
  <dc:subject>Free Poster Presentation Example</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Ibrahim Alabi</cp:lastModifiedBy>
  <cp:revision>110</cp:revision>
  <dcterms:modified xsi:type="dcterms:W3CDTF">2023-12-10T15:49:07Z</dcterms:modified>
  <cp:category>templates for scientific poster</cp:category>
</cp:coreProperties>
</file>